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13"/>
  </p:notesMasterIdLst>
  <p:sldIdLst>
    <p:sldId id="257" r:id="rId2"/>
    <p:sldId id="269" r:id="rId3"/>
    <p:sldId id="268" r:id="rId4"/>
    <p:sldId id="264" r:id="rId5"/>
    <p:sldId id="258" r:id="rId6"/>
    <p:sldId id="262" r:id="rId7"/>
    <p:sldId id="266" r:id="rId8"/>
    <p:sldId id="263" r:id="rId9"/>
    <p:sldId id="265" r:id="rId10"/>
    <p:sldId id="267" r:id="rId11"/>
    <p:sldId id="261" r:id="rId12"/>
  </p:sldIdLst>
  <p:sldSz cx="12192000" cy="6858000"/>
  <p:notesSz cx="6858000" cy="9144000"/>
  <p:defaultTextStyle>
    <a:defPPr>
      <a:defRPr lang="sv-S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ra Axelsson" initials="PA" lastIdx="3" clrIdx="0">
    <p:extLst>
      <p:ext uri="{19B8F6BF-5375-455C-9EA6-DF929625EA0E}">
        <p15:presenceInfo xmlns:p15="http://schemas.microsoft.com/office/powerpoint/2012/main" userId="S::petra.axelsson@socialdemokraterna.se::919a7e82-8434-43e7-a141-a76a127acd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CD6"/>
    <a:srgbClr val="ED1B34"/>
    <a:srgbClr val="B40D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49" autoAdjust="0"/>
    <p:restoredTop sz="94645" autoAdjust="0"/>
  </p:normalViewPr>
  <p:slideViewPr>
    <p:cSldViewPr snapToGrid="0">
      <p:cViewPr varScale="1">
        <p:scale>
          <a:sx n="113" d="100"/>
          <a:sy n="113" d="100"/>
        </p:scale>
        <p:origin x="384" y="184"/>
      </p:cViewPr>
      <p:guideLst>
        <p:guide pos="3840"/>
        <p:guide orient="horz"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37B155-E826-46B9-9A3A-888A910707A3}" type="datetimeFigureOut">
              <a:rPr lang="en-US" smtClean="0"/>
              <a:t>10/19/20</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8ED29D-D7E3-4547-AF0B-728EC45DF93B}" type="slidenum">
              <a:rPr lang="en-US" smtClean="0"/>
              <a:t>‹#›</a:t>
            </a:fld>
            <a:endParaRPr lang="en-US"/>
          </a:p>
        </p:txBody>
      </p:sp>
    </p:spTree>
    <p:extLst>
      <p:ext uri="{BB962C8B-B14F-4D97-AF65-F5344CB8AC3E}">
        <p14:creationId xmlns:p14="http://schemas.microsoft.com/office/powerpoint/2010/main" val="112712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du.google.com/intl/sv/products/jamboard/?modal_active=non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18ED29D-D7E3-4547-AF0B-728EC45DF93B}" type="slidenum">
              <a:rPr lang="sv-SE" smtClean="0"/>
              <a:t>1</a:t>
            </a:fld>
            <a:endParaRPr lang="sv-SE" dirty="0"/>
          </a:p>
        </p:txBody>
      </p:sp>
    </p:spTree>
    <p:extLst>
      <p:ext uri="{BB962C8B-B14F-4D97-AF65-F5344CB8AC3E}">
        <p14:creationId xmlns:p14="http://schemas.microsoft.com/office/powerpoint/2010/main" val="345718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Använd Youtube och </a:t>
            </a:r>
            <a:r>
              <a:rPr lang="sv-SE" dirty="0" err="1"/>
              <a:t>spotify</a:t>
            </a:r>
            <a:r>
              <a:rPr lang="sv-SE" dirty="0"/>
              <a:t> </a:t>
            </a:r>
          </a:p>
          <a:p>
            <a:endParaRPr lang="sv-SE" dirty="0"/>
          </a:p>
          <a:p>
            <a:r>
              <a:rPr lang="sv-SE" dirty="0"/>
              <a:t>Bryt av</a:t>
            </a:r>
          </a:p>
          <a:p>
            <a:r>
              <a:rPr lang="sv-SE" dirty="0"/>
              <a:t>Fyll på</a:t>
            </a:r>
          </a:p>
          <a:p>
            <a:r>
              <a:rPr lang="sv-SE" dirty="0"/>
              <a:t>Använd för att få energi </a:t>
            </a:r>
          </a:p>
        </p:txBody>
      </p:sp>
      <p:sp>
        <p:nvSpPr>
          <p:cNvPr id="4" name="Platshållare för bildnummer 3"/>
          <p:cNvSpPr>
            <a:spLocks noGrp="1"/>
          </p:cNvSpPr>
          <p:nvPr>
            <p:ph type="sldNum" sz="quarter" idx="5"/>
          </p:nvPr>
        </p:nvSpPr>
        <p:spPr/>
        <p:txBody>
          <a:bodyPr/>
          <a:lstStyle/>
          <a:p>
            <a:fld id="{118ED29D-D7E3-4547-AF0B-728EC45DF93B}" type="slidenum">
              <a:rPr lang="en-US" smtClean="0"/>
              <a:t>2</a:t>
            </a:fld>
            <a:endParaRPr lang="en-US"/>
          </a:p>
        </p:txBody>
      </p:sp>
    </p:spTree>
    <p:extLst>
      <p:ext uri="{BB962C8B-B14F-4D97-AF65-F5344CB8AC3E}">
        <p14:creationId xmlns:p14="http://schemas.microsoft.com/office/powerpoint/2010/main" val="2866665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200" dirty="0">
                <a:effectLst/>
                <a:latin typeface="Garamond" panose="02020404030301010803" pitchFamily="18" charset="0"/>
                <a:ea typeface="Calibri" panose="020F0502020204030204" pitchFamily="34" charset="0"/>
                <a:cs typeface="Times New Roman" panose="02020603050405020304" pitchFamily="18" charset="0"/>
              </a:rPr>
              <a:t>Man kan ha upp till 20 sidor i varje </a:t>
            </a:r>
            <a:r>
              <a:rPr lang="sv-SE" sz="1200" dirty="0" err="1">
                <a:effectLst/>
                <a:latin typeface="Garamond" panose="02020404030301010803" pitchFamily="18" charset="0"/>
                <a:ea typeface="Calibri" panose="020F0502020204030204" pitchFamily="34" charset="0"/>
                <a:cs typeface="Times New Roman" panose="02020603050405020304" pitchFamily="18" charset="0"/>
              </a:rPr>
              <a:t>Jamboard</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200" dirty="0">
                <a:effectLst/>
                <a:latin typeface="Garamond" panose="02020404030301010803" pitchFamily="18" charset="0"/>
                <a:ea typeface="Calibri" panose="020F0502020204030204" pitchFamily="34" charset="0"/>
                <a:cs typeface="Times New Roman" panose="02020603050405020304" pitchFamily="18" charset="0"/>
              </a:rPr>
              <a:t>Viktigt att göra inställningen </a:t>
            </a:r>
            <a:r>
              <a:rPr lang="sv-SE" sz="1200" i="1" dirty="0">
                <a:effectLst/>
                <a:latin typeface="Garamond" panose="02020404030301010803" pitchFamily="18" charset="0"/>
                <a:ea typeface="Calibri" panose="020F0502020204030204" pitchFamily="34" charset="0"/>
                <a:cs typeface="Times New Roman" panose="02020603050405020304" pitchFamily="18" charset="0"/>
              </a:rPr>
              <a:t>Alla på internet med den här länken kan redigera</a:t>
            </a:r>
            <a:r>
              <a:rPr lang="sv-SE" sz="1200" dirty="0">
                <a:effectLst/>
                <a:latin typeface="Garamond" panose="02020404030301010803" pitchFamily="18" charset="0"/>
                <a:ea typeface="Calibri" panose="020F0502020204030204" pitchFamily="34" charset="0"/>
                <a:cs typeface="Times New Roman" panose="02020603050405020304" pitchFamily="18" charset="0"/>
              </a:rPr>
              <a:t> så att </a:t>
            </a:r>
            <a:r>
              <a:rPr lang="sv-SE" sz="1200" dirty="0" err="1">
                <a:effectLst/>
                <a:latin typeface="Garamond" panose="02020404030301010803" pitchFamily="18" charset="0"/>
                <a:ea typeface="Calibri" panose="020F0502020204030204" pitchFamily="34" charset="0"/>
                <a:cs typeface="Times New Roman" panose="02020603050405020304" pitchFamily="18" charset="0"/>
              </a:rPr>
              <a:t>Jamboarden</a:t>
            </a:r>
            <a:r>
              <a:rPr lang="sv-SE" sz="1200" dirty="0">
                <a:effectLst/>
                <a:latin typeface="Garamond" panose="02020404030301010803" pitchFamily="18" charset="0"/>
                <a:ea typeface="Calibri" panose="020F0502020204030204" pitchFamily="34" charset="0"/>
                <a:cs typeface="Times New Roman" panose="02020603050405020304" pitchFamily="18" charset="0"/>
              </a:rPr>
              <a:t> att alla i gruppen kan skriva.</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200" dirty="0">
                <a:effectLst/>
                <a:latin typeface="Garamond" panose="02020404030301010803" pitchFamily="18" charset="0"/>
                <a:ea typeface="Calibri" panose="020F0502020204030204" pitchFamily="34" charset="0"/>
                <a:cs typeface="Times New Roman" panose="02020603050405020304" pitchFamily="18" charset="0"/>
              </a:rPr>
              <a:t>Mer information hittar du här </a:t>
            </a:r>
            <a:r>
              <a:rPr lang="sv-SE" sz="1200" u="sng" dirty="0">
                <a:solidFill>
                  <a:srgbClr val="0000FF"/>
                </a:solidFill>
                <a:effectLst/>
                <a:latin typeface="Garamond" panose="02020404030301010803" pitchFamily="18" charset="0"/>
                <a:ea typeface="Calibri" panose="020F0502020204030204" pitchFamily="34" charset="0"/>
                <a:cs typeface="Times New Roman" panose="02020603050405020304" pitchFamily="18" charset="0"/>
                <a:hlinkClick r:id="rId3"/>
              </a:rPr>
              <a:t>https://edu.google.com/intl/sv/products/jamboard/?modal_active=none</a:t>
            </a:r>
            <a:r>
              <a:rPr lang="sv-SE" sz="1200" dirty="0">
                <a:effectLst/>
                <a:latin typeface="Garamond" panose="02020404030301010803" pitchFamily="18" charset="0"/>
                <a:ea typeface="Calibri" panose="020F0502020204030204" pitchFamily="34" charset="0"/>
                <a:cs typeface="Times New Roman" panose="02020603050405020304" pitchFamily="18" charset="0"/>
              </a:rPr>
              <a:t> </a:t>
            </a:r>
          </a:p>
          <a:p>
            <a:pPr>
              <a:lnSpc>
                <a:spcPct val="107000"/>
              </a:lnSpc>
              <a:spcAft>
                <a:spcPts val="800"/>
              </a:spcAft>
            </a:pPr>
            <a:endParaRPr lang="sv-SE" sz="12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sv-SE" sz="1200" dirty="0" err="1">
                <a:effectLst/>
                <a:latin typeface="Garamond" panose="02020404030301010803" pitchFamily="18" charset="0"/>
                <a:ea typeface="Calibri" panose="020F0502020204030204" pitchFamily="34" charset="0"/>
                <a:cs typeface="Times New Roman" panose="02020603050405020304" pitchFamily="18" charset="0"/>
              </a:rPr>
              <a:t>Jamboarden</a:t>
            </a:r>
            <a:r>
              <a:rPr lang="sv-SE" sz="1200" dirty="0">
                <a:effectLst/>
                <a:latin typeface="Garamond" panose="02020404030301010803" pitchFamily="18" charset="0"/>
                <a:ea typeface="Calibri" panose="020F0502020204030204" pitchFamily="34" charset="0"/>
                <a:cs typeface="Times New Roman" panose="02020603050405020304" pitchFamily="18" charset="0"/>
              </a:rPr>
              <a:t> kan laddas ner och sparas.</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118ED29D-D7E3-4547-AF0B-728EC45DF93B}" type="slidenum">
              <a:rPr lang="en-US" smtClean="0"/>
              <a:t>3</a:t>
            </a:fld>
            <a:endParaRPr lang="en-US"/>
          </a:p>
        </p:txBody>
      </p:sp>
    </p:spTree>
    <p:extLst>
      <p:ext uri="{BB962C8B-B14F-4D97-AF65-F5344CB8AC3E}">
        <p14:creationId xmlns:p14="http://schemas.microsoft.com/office/powerpoint/2010/main" val="9925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18ED29D-D7E3-4547-AF0B-728EC45DF93B}" type="slidenum">
              <a:rPr lang="en-US" smtClean="0"/>
              <a:t>4</a:t>
            </a:fld>
            <a:endParaRPr lang="en-US"/>
          </a:p>
        </p:txBody>
      </p:sp>
    </p:spTree>
    <p:extLst>
      <p:ext uri="{BB962C8B-B14F-4D97-AF65-F5344CB8AC3E}">
        <p14:creationId xmlns:p14="http://schemas.microsoft.com/office/powerpoint/2010/main" val="2728003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18ED29D-D7E3-4547-AF0B-728EC45DF93B}" type="slidenum">
              <a:rPr lang="sv-SE" smtClean="0"/>
              <a:t>5</a:t>
            </a:fld>
            <a:endParaRPr lang="sv-SE" dirty="0"/>
          </a:p>
        </p:txBody>
      </p:sp>
    </p:spTree>
    <p:extLst>
      <p:ext uri="{BB962C8B-B14F-4D97-AF65-F5344CB8AC3E}">
        <p14:creationId xmlns:p14="http://schemas.microsoft.com/office/powerpoint/2010/main" val="1749931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Gratis Zoom konto till alla handledare</a:t>
            </a:r>
          </a:p>
          <a:p>
            <a:endParaRPr lang="sv-SE" dirty="0"/>
          </a:p>
        </p:txBody>
      </p:sp>
      <p:sp>
        <p:nvSpPr>
          <p:cNvPr id="4" name="Platshållare för bildnummer 3"/>
          <p:cNvSpPr>
            <a:spLocks noGrp="1"/>
          </p:cNvSpPr>
          <p:nvPr>
            <p:ph type="sldNum" sz="quarter" idx="5"/>
          </p:nvPr>
        </p:nvSpPr>
        <p:spPr/>
        <p:txBody>
          <a:bodyPr/>
          <a:lstStyle/>
          <a:p>
            <a:fld id="{118ED29D-D7E3-4547-AF0B-728EC45DF93B}" type="slidenum">
              <a:rPr lang="en-US" smtClean="0"/>
              <a:t>9</a:t>
            </a:fld>
            <a:endParaRPr lang="en-US"/>
          </a:p>
        </p:txBody>
      </p:sp>
    </p:spTree>
    <p:extLst>
      <p:ext uri="{BB962C8B-B14F-4D97-AF65-F5344CB8AC3E}">
        <p14:creationId xmlns:p14="http://schemas.microsoft.com/office/powerpoint/2010/main" val="2923479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18ED29D-D7E3-4547-AF0B-728EC45DF93B}" type="slidenum">
              <a:rPr lang="sv-SE" smtClean="0"/>
              <a:t>11</a:t>
            </a:fld>
            <a:endParaRPr lang="sv-SE" dirty="0"/>
          </a:p>
        </p:txBody>
      </p:sp>
    </p:spTree>
    <p:extLst>
      <p:ext uri="{BB962C8B-B14F-4D97-AF65-F5344CB8AC3E}">
        <p14:creationId xmlns:p14="http://schemas.microsoft.com/office/powerpoint/2010/main" val="36793591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2"/>
        </a:solidFill>
        <a:effectLst/>
      </p:bgPr>
    </p:bg>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B53703D8-CEB9-4C86-8AD4-11466FC2E0A9}"/>
              </a:ext>
            </a:extLst>
          </p:cNvPr>
          <p:cNvPicPr>
            <a:picLocks noChangeAspect="1"/>
          </p:cNvPicPr>
          <p:nvPr userDrawn="1"/>
        </p:nvPicPr>
        <p:blipFill>
          <a:blip r:embed="rId2"/>
          <a:stretch>
            <a:fillRect/>
          </a:stretch>
        </p:blipFill>
        <p:spPr>
          <a:xfrm>
            <a:off x="0" y="1714"/>
            <a:ext cx="12192000" cy="6854572"/>
          </a:xfrm>
          <a:prstGeom prst="rect">
            <a:avLst/>
          </a:prstGeom>
        </p:spPr>
      </p:pic>
      <p:sp>
        <p:nvSpPr>
          <p:cNvPr id="6150" name="Rectangle 6"/>
          <p:cNvSpPr>
            <a:spLocks noGrp="1" noChangeArrowheads="1"/>
          </p:cNvSpPr>
          <p:nvPr>
            <p:ph type="ctrTitle" hasCustomPrompt="1"/>
          </p:nvPr>
        </p:nvSpPr>
        <p:spPr>
          <a:xfrm>
            <a:off x="1162050" y="1183133"/>
            <a:ext cx="9613900" cy="4212317"/>
          </a:xfrm>
          <a:prstGeom prst="rect">
            <a:avLst/>
          </a:prstGeom>
        </p:spPr>
        <p:txBody>
          <a:bodyPr tIns="180000" anchor="t" anchorCtr="0"/>
          <a:lstStyle>
            <a:lvl1pPr algn="l">
              <a:defRPr sz="8400">
                <a:solidFill>
                  <a:schemeClr val="bg1"/>
                </a:solidFill>
              </a:defRPr>
            </a:lvl1pPr>
          </a:lstStyle>
          <a:p>
            <a:r>
              <a:rPr lang="sv-SE" dirty="0"/>
              <a:t>Klicka här för att ändra format</a:t>
            </a:r>
          </a:p>
        </p:txBody>
      </p:sp>
      <p:pic>
        <p:nvPicPr>
          <p:cNvPr id="14" name="Bildobjekt 13">
            <a:extLst>
              <a:ext uri="{FF2B5EF4-FFF2-40B4-BE49-F238E27FC236}">
                <a16:creationId xmlns:a16="http://schemas.microsoft.com/office/drawing/2014/main" id="{913953AB-E7C9-43E8-B896-8E1A10255641}"/>
              </a:ext>
            </a:extLst>
          </p:cNvPr>
          <p:cNvPicPr>
            <a:picLocks noChangeAspect="1"/>
          </p:cNvPicPr>
          <p:nvPr userDrawn="1"/>
        </p:nvPicPr>
        <p:blipFill>
          <a:blip r:embed="rId3"/>
          <a:stretch>
            <a:fillRect/>
          </a:stretch>
        </p:blipFill>
        <p:spPr>
          <a:xfrm>
            <a:off x="9755150" y="4688567"/>
            <a:ext cx="1854000" cy="164746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bg>
      <p:bgRef idx="1001">
        <a:schemeClr val="bg1"/>
      </p:bgRef>
    </p:bg>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173600" y="2570400"/>
            <a:ext cx="7560000" cy="2944800"/>
          </a:xfrm>
          <a:prstGeom prst="rect">
            <a:avLst/>
          </a:prstGeom>
        </p:spPr>
        <p:txBody>
          <a:bodyPr/>
          <a:lstStyle>
            <a:lvl1pPr>
              <a:spcBef>
                <a:spcPts val="600"/>
              </a:spcBef>
              <a:spcAft>
                <a:spcPts val="300"/>
              </a:spcAft>
              <a:defRPr/>
            </a:lvl1pPr>
          </a:lstStyle>
          <a:p>
            <a:pPr lvl="0"/>
            <a:r>
              <a:rPr lang="sv-SE"/>
              <a:t>Klicka här för att ändra format på bakgrundstexten</a:t>
            </a:r>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7919ABB3-B004-4F43-99F2-5F6F81193A3C}" type="slidenum">
              <a:rPr lang="sv-SE" smtClean="0"/>
              <a:pPr/>
              <a:t>‹#›</a:t>
            </a:fld>
            <a:endParaRPr lang="sv-SE" dirty="0"/>
          </a:p>
        </p:txBody>
      </p:sp>
      <p:sp>
        <p:nvSpPr>
          <p:cNvPr id="7" name="Rubrik 6">
            <a:extLst>
              <a:ext uri="{FF2B5EF4-FFF2-40B4-BE49-F238E27FC236}">
                <a16:creationId xmlns:a16="http://schemas.microsoft.com/office/drawing/2014/main" id="{2C474EA3-B419-4857-94F6-E0A2EBA8E9B1}"/>
              </a:ext>
            </a:extLst>
          </p:cNvPr>
          <p:cNvSpPr>
            <a:spLocks noGrp="1"/>
          </p:cNvSpPr>
          <p:nvPr>
            <p:ph type="title"/>
          </p:nvPr>
        </p:nvSpPr>
        <p:spPr/>
        <p:txBody>
          <a:bodyPr/>
          <a:lstStyle/>
          <a:p>
            <a:r>
              <a:rPr lang="sv-SE"/>
              <a:t>Klicka här för att ändra mall för rubrikformat</a:t>
            </a:r>
            <a:endParaRPr lang="sv-SE" dirty="0"/>
          </a:p>
        </p:txBody>
      </p:sp>
      <p:pic>
        <p:nvPicPr>
          <p:cNvPr id="8" name="Bildobjekt 16">
            <a:extLst>
              <a:ext uri="{FF2B5EF4-FFF2-40B4-BE49-F238E27FC236}">
                <a16:creationId xmlns:a16="http://schemas.microsoft.com/office/drawing/2014/main" id="{9F17E83D-2BCB-4780-AA06-16BAFFBEEDB6}"/>
              </a:ext>
            </a:extLst>
          </p:cNvPr>
          <p:cNvPicPr>
            <a:picLocks noChangeAspect="1"/>
          </p:cNvPicPr>
          <p:nvPr userDrawn="1"/>
        </p:nvPicPr>
        <p:blipFill>
          <a:blip r:embed="rId2"/>
          <a:stretch>
            <a:fillRect/>
          </a:stretch>
        </p:blipFill>
        <p:spPr>
          <a:xfrm>
            <a:off x="10356979" y="5273268"/>
            <a:ext cx="1224000" cy="108615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Endast rubrik">
    <p:spTree>
      <p:nvGrpSpPr>
        <p:cNvPr id="1" name=""/>
        <p:cNvGrpSpPr/>
        <p:nvPr/>
      </p:nvGrpSpPr>
      <p:grpSpPr>
        <a:xfrm>
          <a:off x="0" y="0"/>
          <a:ext cx="0" cy="0"/>
          <a:chOff x="0" y="0"/>
          <a:chExt cx="0" cy="0"/>
        </a:xfrm>
      </p:grpSpPr>
      <p:sp>
        <p:nvSpPr>
          <p:cNvPr id="4" name="Platshållare för sidfot 3"/>
          <p:cNvSpPr>
            <a:spLocks noGrp="1"/>
          </p:cNvSpPr>
          <p:nvPr>
            <p:ph type="ftr" sz="quarter" idx="11"/>
          </p:nvPr>
        </p:nvSpPr>
        <p:spPr/>
        <p:txBody>
          <a:bodyPr/>
          <a:lstStyle>
            <a:lvl1pPr>
              <a:defRPr/>
            </a:lvl1pPr>
          </a:lstStyle>
          <a:p>
            <a:endParaRPr lang="sv-SE" dirty="0"/>
          </a:p>
        </p:txBody>
      </p:sp>
      <p:sp>
        <p:nvSpPr>
          <p:cNvPr id="5" name="Platshållare för bildnummer 4"/>
          <p:cNvSpPr>
            <a:spLocks noGrp="1"/>
          </p:cNvSpPr>
          <p:nvPr>
            <p:ph type="sldNum" sz="quarter" idx="12"/>
          </p:nvPr>
        </p:nvSpPr>
        <p:spPr/>
        <p:txBody>
          <a:bodyPr/>
          <a:lstStyle>
            <a:lvl1pPr>
              <a:defRPr/>
            </a:lvl1pPr>
          </a:lstStyle>
          <a:p>
            <a:fld id="{F85C7293-DAF3-421A-8E6E-E23855CE3205}" type="slidenum">
              <a:rPr lang="sv-SE" smtClean="0"/>
              <a:pPr/>
              <a:t>‹#›</a:t>
            </a:fld>
            <a:endParaRPr lang="sv-SE" dirty="0"/>
          </a:p>
        </p:txBody>
      </p:sp>
      <p:sp>
        <p:nvSpPr>
          <p:cNvPr id="6" name="Rubrik 5">
            <a:extLst>
              <a:ext uri="{FF2B5EF4-FFF2-40B4-BE49-F238E27FC236}">
                <a16:creationId xmlns:a16="http://schemas.microsoft.com/office/drawing/2014/main" id="{672BBA37-E6EB-42A9-BB84-8E15D4B74459}"/>
              </a:ext>
            </a:extLst>
          </p:cNvPr>
          <p:cNvSpPr>
            <a:spLocks noGrp="1"/>
          </p:cNvSpPr>
          <p:nvPr>
            <p:ph type="title"/>
          </p:nvPr>
        </p:nvSpPr>
        <p:spPr/>
        <p:txBody>
          <a:bodyPr/>
          <a:lstStyle/>
          <a:p>
            <a:r>
              <a:rPr lang="sv-SE"/>
              <a:t>Klicka här för att ändra mall för rubrikformat</a:t>
            </a:r>
          </a:p>
        </p:txBody>
      </p:sp>
      <p:pic>
        <p:nvPicPr>
          <p:cNvPr id="7" name="Bildobjekt 16">
            <a:extLst>
              <a:ext uri="{FF2B5EF4-FFF2-40B4-BE49-F238E27FC236}">
                <a16:creationId xmlns:a16="http://schemas.microsoft.com/office/drawing/2014/main" id="{9F17E83D-2BCB-4780-AA06-16BAFFBEEDB6}"/>
              </a:ext>
            </a:extLst>
          </p:cNvPr>
          <p:cNvPicPr>
            <a:picLocks noChangeAspect="1"/>
          </p:cNvPicPr>
          <p:nvPr userDrawn="1"/>
        </p:nvPicPr>
        <p:blipFill>
          <a:blip r:embed="rId2"/>
          <a:stretch>
            <a:fillRect/>
          </a:stretch>
        </p:blipFill>
        <p:spPr>
          <a:xfrm>
            <a:off x="10356979" y="5273268"/>
            <a:ext cx="1224000" cy="108615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ros)">
    <p:bg>
      <p:bgRef idx="1001">
        <a:schemeClr val="bg1"/>
      </p:bgRef>
    </p:bg>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173600" y="2570400"/>
            <a:ext cx="7560000" cy="2944800"/>
          </a:xfrm>
          <a:prstGeom prst="rect">
            <a:avLst/>
          </a:prstGeom>
        </p:spPr>
        <p:txBody>
          <a:bodyPr/>
          <a:lstStyle>
            <a:lvl1pPr>
              <a:spcBef>
                <a:spcPts val="600"/>
              </a:spcBef>
              <a:spcAft>
                <a:spcPts val="300"/>
              </a:spcAft>
              <a:defRPr/>
            </a:lvl1pPr>
          </a:lstStyle>
          <a:p>
            <a:pPr lvl="0"/>
            <a:r>
              <a:rPr lang="sv-SE"/>
              <a:t>Klicka här för att ändra format på bakgrundstexten</a:t>
            </a:r>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7919ABB3-B004-4F43-99F2-5F6F81193A3C}" type="slidenum">
              <a:rPr lang="sv-SE" smtClean="0"/>
              <a:pPr/>
              <a:t>‹#›</a:t>
            </a:fld>
            <a:endParaRPr lang="sv-SE" dirty="0"/>
          </a:p>
        </p:txBody>
      </p:sp>
      <p:sp>
        <p:nvSpPr>
          <p:cNvPr id="7" name="Rubrik 6">
            <a:extLst>
              <a:ext uri="{FF2B5EF4-FFF2-40B4-BE49-F238E27FC236}">
                <a16:creationId xmlns:a16="http://schemas.microsoft.com/office/drawing/2014/main" id="{2C474EA3-B419-4857-94F6-E0A2EBA8E9B1}"/>
              </a:ext>
            </a:extLst>
          </p:cNvPr>
          <p:cNvSpPr>
            <a:spLocks noGrp="1"/>
          </p:cNvSpPr>
          <p:nvPr>
            <p:ph type="title"/>
          </p:nvPr>
        </p:nvSpPr>
        <p:spPr/>
        <p:txBody>
          <a:bodyPr/>
          <a:lstStyle/>
          <a:p>
            <a:r>
              <a:rPr lang="sv-SE"/>
              <a:t>Klicka här för att ändra mall för rubrikformat</a:t>
            </a:r>
            <a:endParaRPr lang="sv-SE" dirty="0"/>
          </a:p>
        </p:txBody>
      </p:sp>
    </p:spTree>
    <p:extLst>
      <p:ext uri="{BB962C8B-B14F-4D97-AF65-F5344CB8AC3E}">
        <p14:creationId xmlns:p14="http://schemas.microsoft.com/office/powerpoint/2010/main" val="52699840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ros)">
    <p:spTree>
      <p:nvGrpSpPr>
        <p:cNvPr id="1" name=""/>
        <p:cNvGrpSpPr/>
        <p:nvPr/>
      </p:nvGrpSpPr>
      <p:grpSpPr>
        <a:xfrm>
          <a:off x="0" y="0"/>
          <a:ext cx="0" cy="0"/>
          <a:chOff x="0" y="0"/>
          <a:chExt cx="0" cy="0"/>
        </a:xfrm>
      </p:grpSpPr>
      <p:sp>
        <p:nvSpPr>
          <p:cNvPr id="4" name="Platshållare för sidfot 3"/>
          <p:cNvSpPr>
            <a:spLocks noGrp="1"/>
          </p:cNvSpPr>
          <p:nvPr>
            <p:ph type="ftr" sz="quarter" idx="11"/>
          </p:nvPr>
        </p:nvSpPr>
        <p:spPr/>
        <p:txBody>
          <a:bodyPr/>
          <a:lstStyle>
            <a:lvl1pPr>
              <a:defRPr/>
            </a:lvl1pPr>
          </a:lstStyle>
          <a:p>
            <a:endParaRPr lang="sv-SE" dirty="0"/>
          </a:p>
        </p:txBody>
      </p:sp>
      <p:sp>
        <p:nvSpPr>
          <p:cNvPr id="5" name="Platshållare för bildnummer 4"/>
          <p:cNvSpPr>
            <a:spLocks noGrp="1"/>
          </p:cNvSpPr>
          <p:nvPr>
            <p:ph type="sldNum" sz="quarter" idx="12"/>
          </p:nvPr>
        </p:nvSpPr>
        <p:spPr/>
        <p:txBody>
          <a:bodyPr/>
          <a:lstStyle>
            <a:lvl1pPr>
              <a:defRPr/>
            </a:lvl1pPr>
          </a:lstStyle>
          <a:p>
            <a:fld id="{F85C7293-DAF3-421A-8E6E-E23855CE3205}" type="slidenum">
              <a:rPr lang="sv-SE" smtClean="0"/>
              <a:pPr/>
              <a:t>‹#›</a:t>
            </a:fld>
            <a:endParaRPr lang="sv-SE" dirty="0"/>
          </a:p>
        </p:txBody>
      </p:sp>
      <p:sp>
        <p:nvSpPr>
          <p:cNvPr id="6" name="Rubrik 5">
            <a:extLst>
              <a:ext uri="{FF2B5EF4-FFF2-40B4-BE49-F238E27FC236}">
                <a16:creationId xmlns:a16="http://schemas.microsoft.com/office/drawing/2014/main" id="{672BBA37-E6EB-42A9-BB84-8E15D4B74459}"/>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641443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lutbild">
    <p:bg>
      <p:bgPr>
        <a:solidFill>
          <a:schemeClr val="accent2"/>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65E0CB62-06CF-4357-84A4-03AB6349D256}"/>
              </a:ext>
            </a:extLst>
          </p:cNvPr>
          <p:cNvPicPr>
            <a:picLocks noChangeAspect="1"/>
          </p:cNvPicPr>
          <p:nvPr userDrawn="1"/>
        </p:nvPicPr>
        <p:blipFill>
          <a:blip r:embed="rId2"/>
          <a:stretch>
            <a:fillRect/>
          </a:stretch>
        </p:blipFill>
        <p:spPr>
          <a:xfrm>
            <a:off x="0" y="1714"/>
            <a:ext cx="12192000" cy="6854572"/>
          </a:xfrm>
          <a:prstGeom prst="rect">
            <a:avLst/>
          </a:prstGeom>
        </p:spPr>
      </p:pic>
      <p:pic>
        <p:nvPicPr>
          <p:cNvPr id="14" name="Bildobjekt 13">
            <a:extLst>
              <a:ext uri="{FF2B5EF4-FFF2-40B4-BE49-F238E27FC236}">
                <a16:creationId xmlns:a16="http://schemas.microsoft.com/office/drawing/2014/main" id="{913953AB-E7C9-43E8-B896-8E1A10255641}"/>
              </a:ext>
            </a:extLst>
          </p:cNvPr>
          <p:cNvPicPr>
            <a:picLocks noChangeAspect="1"/>
          </p:cNvPicPr>
          <p:nvPr userDrawn="1"/>
        </p:nvPicPr>
        <p:blipFill>
          <a:blip r:embed="rId3"/>
          <a:stretch>
            <a:fillRect/>
          </a:stretch>
        </p:blipFill>
        <p:spPr>
          <a:xfrm>
            <a:off x="9755150" y="4688567"/>
            <a:ext cx="1854000" cy="1647468"/>
          </a:xfrm>
          <a:prstGeom prst="rect">
            <a:avLst/>
          </a:prstGeom>
        </p:spPr>
      </p:pic>
      <p:sp>
        <p:nvSpPr>
          <p:cNvPr id="8" name="textruta 7">
            <a:extLst>
              <a:ext uri="{FF2B5EF4-FFF2-40B4-BE49-F238E27FC236}">
                <a16:creationId xmlns:a16="http://schemas.microsoft.com/office/drawing/2014/main" id="{D00F94DA-5798-4145-917A-AE47D0E3914F}"/>
              </a:ext>
            </a:extLst>
          </p:cNvPr>
          <p:cNvSpPr txBox="1"/>
          <p:nvPr userDrawn="1"/>
        </p:nvSpPr>
        <p:spPr>
          <a:xfrm>
            <a:off x="1205607" y="2237257"/>
            <a:ext cx="10104077" cy="2282333"/>
          </a:xfrm>
          <a:prstGeom prst="rect">
            <a:avLst/>
          </a:prstGeom>
          <a:noFill/>
        </p:spPr>
        <p:txBody>
          <a:bodyPr wrap="square" lIns="0" tIns="180000" rIns="0" bIns="0" rtlCol="0">
            <a:spAutoFit/>
          </a:bodyPr>
          <a:lstStyle/>
          <a:p>
            <a:pPr>
              <a:lnSpc>
                <a:spcPct val="80000"/>
              </a:lnSpc>
            </a:pPr>
            <a:r>
              <a:rPr lang="sv-SE" sz="8300" cap="all" baseline="0" dirty="0">
                <a:solidFill>
                  <a:schemeClr val="bg1"/>
                </a:solidFill>
                <a:latin typeface="+mj-lt"/>
              </a:rPr>
              <a:t>Ett starkare samhälle.</a:t>
            </a:r>
          </a:p>
          <a:p>
            <a:pPr>
              <a:lnSpc>
                <a:spcPct val="80000"/>
              </a:lnSpc>
            </a:pPr>
            <a:r>
              <a:rPr lang="sv-SE" sz="8300" cap="all" baseline="0" dirty="0">
                <a:solidFill>
                  <a:schemeClr val="bg1"/>
                </a:solidFill>
                <a:latin typeface="+mj-lt"/>
              </a:rPr>
              <a:t>Ett tryggare Sverige.</a:t>
            </a:r>
          </a:p>
        </p:txBody>
      </p:sp>
    </p:spTree>
    <p:extLst>
      <p:ext uri="{BB962C8B-B14F-4D97-AF65-F5344CB8AC3E}">
        <p14:creationId xmlns:p14="http://schemas.microsoft.com/office/powerpoint/2010/main" val="4002773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lutbild 2">
    <p:bg>
      <p:bgPr>
        <a:solidFill>
          <a:schemeClr val="accent2"/>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65E0CB62-06CF-4357-84A4-03AB6349D256}"/>
              </a:ext>
            </a:extLst>
          </p:cNvPr>
          <p:cNvPicPr>
            <a:picLocks noChangeAspect="1"/>
          </p:cNvPicPr>
          <p:nvPr userDrawn="1"/>
        </p:nvPicPr>
        <p:blipFill>
          <a:blip r:embed="rId2"/>
          <a:stretch>
            <a:fillRect/>
          </a:stretch>
        </p:blipFill>
        <p:spPr>
          <a:xfrm>
            <a:off x="0" y="1714"/>
            <a:ext cx="12192000" cy="6854572"/>
          </a:xfrm>
          <a:prstGeom prst="rect">
            <a:avLst/>
          </a:prstGeom>
        </p:spPr>
      </p:pic>
      <p:pic>
        <p:nvPicPr>
          <p:cNvPr id="5" name="Bildobjekt 4">
            <a:extLst>
              <a:ext uri="{FF2B5EF4-FFF2-40B4-BE49-F238E27FC236}">
                <a16:creationId xmlns:a16="http://schemas.microsoft.com/office/drawing/2014/main" id="{274FBCDD-2D73-1F49-826A-160CB3CFCAC8}"/>
              </a:ext>
            </a:extLst>
          </p:cNvPr>
          <p:cNvPicPr>
            <a:picLocks noChangeAspect="1"/>
          </p:cNvPicPr>
          <p:nvPr userDrawn="1"/>
        </p:nvPicPr>
        <p:blipFill>
          <a:blip r:embed="rId3"/>
          <a:stretch>
            <a:fillRect/>
          </a:stretch>
        </p:blipFill>
        <p:spPr>
          <a:xfrm>
            <a:off x="4397970" y="2148029"/>
            <a:ext cx="3681820" cy="3240000"/>
          </a:xfrm>
          <a:prstGeom prst="rect">
            <a:avLst/>
          </a:prstGeom>
        </p:spPr>
      </p:pic>
    </p:spTree>
    <p:extLst>
      <p:ext uri="{BB962C8B-B14F-4D97-AF65-F5344CB8AC3E}">
        <p14:creationId xmlns:p14="http://schemas.microsoft.com/office/powerpoint/2010/main" val="73955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9" name="Bildobjekt 18">
            <a:extLst>
              <a:ext uri="{FF2B5EF4-FFF2-40B4-BE49-F238E27FC236}">
                <a16:creationId xmlns:a16="http://schemas.microsoft.com/office/drawing/2014/main" id="{78EC6EB9-F10D-4113-BF4C-AA46D5D2E6A2}"/>
              </a:ext>
            </a:extLst>
          </p:cNvPr>
          <p:cNvPicPr>
            <a:picLocks noChangeAspect="1"/>
          </p:cNvPicPr>
          <p:nvPr userDrawn="1"/>
        </p:nvPicPr>
        <p:blipFill>
          <a:blip r:embed="rId10"/>
          <a:stretch>
            <a:fillRect/>
          </a:stretch>
        </p:blipFill>
        <p:spPr>
          <a:xfrm>
            <a:off x="0" y="8589"/>
            <a:ext cx="12192000" cy="6854572"/>
          </a:xfrm>
          <a:prstGeom prst="rect">
            <a:avLst/>
          </a:prstGeom>
        </p:spPr>
      </p:pic>
      <p:sp>
        <p:nvSpPr>
          <p:cNvPr id="5123" name="Rectangle 3"/>
          <p:cNvSpPr>
            <a:spLocks noGrp="1" noChangeArrowheads="1"/>
          </p:cNvSpPr>
          <p:nvPr>
            <p:ph type="title"/>
          </p:nvPr>
        </p:nvSpPr>
        <p:spPr bwMode="auto">
          <a:xfrm>
            <a:off x="1173892" y="476250"/>
            <a:ext cx="7561591" cy="1755714"/>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5124" name="Rectangle 4"/>
          <p:cNvSpPr>
            <a:spLocks noGrp="1" noChangeArrowheads="1"/>
          </p:cNvSpPr>
          <p:nvPr>
            <p:ph type="body" idx="1"/>
          </p:nvPr>
        </p:nvSpPr>
        <p:spPr bwMode="auto">
          <a:xfrm>
            <a:off x="1173892" y="2571321"/>
            <a:ext cx="7561591" cy="294524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127" name="Rectangle 7"/>
          <p:cNvSpPr>
            <a:spLocks noGrp="1" noChangeArrowheads="1"/>
          </p:cNvSpPr>
          <p:nvPr>
            <p:ph type="ftr" sz="quarter" idx="3"/>
          </p:nvPr>
        </p:nvSpPr>
        <p:spPr bwMode="auto">
          <a:xfrm>
            <a:off x="368379" y="6405646"/>
            <a:ext cx="3860800" cy="22330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sz="1000">
                <a:latin typeface="+mn-lt"/>
              </a:defRPr>
            </a:lvl1pPr>
          </a:lstStyle>
          <a:p>
            <a:endParaRPr lang="sv-SE" dirty="0"/>
          </a:p>
        </p:txBody>
      </p:sp>
      <p:sp>
        <p:nvSpPr>
          <p:cNvPr id="5128" name="Rectangle 8"/>
          <p:cNvSpPr>
            <a:spLocks noGrp="1" noChangeArrowheads="1"/>
          </p:cNvSpPr>
          <p:nvPr>
            <p:ph type="sldNum" sz="quarter" idx="4"/>
          </p:nvPr>
        </p:nvSpPr>
        <p:spPr bwMode="auto">
          <a:xfrm>
            <a:off x="11147049" y="252942"/>
            <a:ext cx="792000" cy="22330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000">
                <a:latin typeface="+mn-lt"/>
              </a:defRPr>
            </a:lvl1pPr>
          </a:lstStyle>
          <a:p>
            <a:fld id="{46085A6D-D083-4792-977F-F5A10C3755BB}" type="slidenum">
              <a:rPr lang="sv-SE" smtClean="0"/>
              <a:pPr/>
              <a:t>‹#›</a:t>
            </a:fld>
            <a:endParaRPr lang="sv-SE" dirty="0"/>
          </a:p>
        </p:txBody>
      </p:sp>
      <p:sp>
        <p:nvSpPr>
          <p:cNvPr id="2" name="xxLanguageTextBox"/>
          <p:cNvSpPr/>
          <p:nvPr userDrawn="1">
            <p:custDataLst>
              <p:tags r:id="rId9"/>
            </p:custDataLst>
          </p:nvPr>
        </p:nvSpPr>
        <p:spPr>
          <a:xfrm>
            <a:off x="0" y="0"/>
            <a:ext cx="16933" cy="12700"/>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17" name="Bildobjekt 16">
            <a:extLst>
              <a:ext uri="{FF2B5EF4-FFF2-40B4-BE49-F238E27FC236}">
                <a16:creationId xmlns:a16="http://schemas.microsoft.com/office/drawing/2014/main" id="{9F17E83D-2BCB-4780-AA06-16BAFFBEEDB6}"/>
              </a:ext>
            </a:extLst>
          </p:cNvPr>
          <p:cNvPicPr>
            <a:picLocks noChangeAspect="1"/>
          </p:cNvPicPr>
          <p:nvPr userDrawn="1"/>
        </p:nvPicPr>
        <p:blipFill>
          <a:blip r:embed="rId11"/>
          <a:stretch>
            <a:fillRect/>
          </a:stretch>
        </p:blipFill>
        <p:spPr>
          <a:xfrm>
            <a:off x="10356979" y="5273268"/>
            <a:ext cx="1224000" cy="1086152"/>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2" r:id="rId2"/>
    <p:sldLayoutId id="2147483656" r:id="rId3"/>
    <p:sldLayoutId id="2147483681" r:id="rId4"/>
    <p:sldLayoutId id="2147483682" r:id="rId5"/>
    <p:sldLayoutId id="2147483680" r:id="rId6"/>
    <p:sldLayoutId id="2147483683" r:id="rId7"/>
  </p:sldLayoutIdLst>
  <p:txStyles>
    <p:titleStyle>
      <a:lvl1pPr algn="l" rtl="0" eaLnBrk="1" fontAlgn="base" hangingPunct="1">
        <a:lnSpc>
          <a:spcPct val="80000"/>
        </a:lnSpc>
        <a:spcBef>
          <a:spcPct val="0"/>
        </a:spcBef>
        <a:spcAft>
          <a:spcPct val="0"/>
        </a:spcAft>
        <a:defRPr sz="5400" b="1" cap="all" baseline="0">
          <a:solidFill>
            <a:schemeClr val="accent2"/>
          </a:solidFill>
          <a:latin typeface="+mj-lt"/>
          <a:ea typeface="+mj-ea"/>
          <a:cs typeface="+mj-cs"/>
        </a:defRPr>
      </a:lvl1pPr>
      <a:lvl2pPr algn="l" rtl="0" eaLnBrk="1" fontAlgn="base" hangingPunct="1">
        <a:lnSpc>
          <a:spcPct val="80000"/>
        </a:lnSpc>
        <a:spcBef>
          <a:spcPct val="0"/>
        </a:spcBef>
        <a:spcAft>
          <a:spcPct val="0"/>
        </a:spcAft>
        <a:defRPr sz="3600" b="1">
          <a:solidFill>
            <a:schemeClr val="tx2"/>
          </a:solidFill>
          <a:latin typeface="Arial" charset="0"/>
        </a:defRPr>
      </a:lvl2pPr>
      <a:lvl3pPr algn="l" rtl="0" eaLnBrk="1" fontAlgn="base" hangingPunct="1">
        <a:lnSpc>
          <a:spcPct val="80000"/>
        </a:lnSpc>
        <a:spcBef>
          <a:spcPct val="0"/>
        </a:spcBef>
        <a:spcAft>
          <a:spcPct val="0"/>
        </a:spcAft>
        <a:defRPr sz="3600" b="1">
          <a:solidFill>
            <a:schemeClr val="tx2"/>
          </a:solidFill>
          <a:latin typeface="Arial" charset="0"/>
        </a:defRPr>
      </a:lvl3pPr>
      <a:lvl4pPr algn="l" rtl="0" eaLnBrk="1" fontAlgn="base" hangingPunct="1">
        <a:lnSpc>
          <a:spcPct val="80000"/>
        </a:lnSpc>
        <a:spcBef>
          <a:spcPct val="0"/>
        </a:spcBef>
        <a:spcAft>
          <a:spcPct val="0"/>
        </a:spcAft>
        <a:defRPr sz="3600" b="1">
          <a:solidFill>
            <a:schemeClr val="tx2"/>
          </a:solidFill>
          <a:latin typeface="Arial" charset="0"/>
        </a:defRPr>
      </a:lvl4pPr>
      <a:lvl5pPr algn="l" rtl="0" eaLnBrk="1" fontAlgn="base" hangingPunct="1">
        <a:lnSpc>
          <a:spcPct val="80000"/>
        </a:lnSpc>
        <a:spcBef>
          <a:spcPct val="0"/>
        </a:spcBef>
        <a:spcAft>
          <a:spcPct val="0"/>
        </a:spcAft>
        <a:defRPr sz="3600" b="1">
          <a:solidFill>
            <a:schemeClr val="tx2"/>
          </a:solidFill>
          <a:latin typeface="Arial" charset="0"/>
        </a:defRPr>
      </a:lvl5pPr>
      <a:lvl6pPr marL="457200" algn="l" rtl="0" eaLnBrk="1" fontAlgn="base" hangingPunct="1">
        <a:lnSpc>
          <a:spcPct val="80000"/>
        </a:lnSpc>
        <a:spcBef>
          <a:spcPct val="0"/>
        </a:spcBef>
        <a:spcAft>
          <a:spcPct val="0"/>
        </a:spcAft>
        <a:defRPr sz="3600" b="1">
          <a:solidFill>
            <a:schemeClr val="tx2"/>
          </a:solidFill>
          <a:latin typeface="Arial" charset="0"/>
        </a:defRPr>
      </a:lvl6pPr>
      <a:lvl7pPr marL="914400" algn="l" rtl="0" eaLnBrk="1" fontAlgn="base" hangingPunct="1">
        <a:lnSpc>
          <a:spcPct val="80000"/>
        </a:lnSpc>
        <a:spcBef>
          <a:spcPct val="0"/>
        </a:spcBef>
        <a:spcAft>
          <a:spcPct val="0"/>
        </a:spcAft>
        <a:defRPr sz="3600" b="1">
          <a:solidFill>
            <a:schemeClr val="tx2"/>
          </a:solidFill>
          <a:latin typeface="Arial" charset="0"/>
        </a:defRPr>
      </a:lvl7pPr>
      <a:lvl8pPr marL="1371600" algn="l" rtl="0" eaLnBrk="1" fontAlgn="base" hangingPunct="1">
        <a:lnSpc>
          <a:spcPct val="80000"/>
        </a:lnSpc>
        <a:spcBef>
          <a:spcPct val="0"/>
        </a:spcBef>
        <a:spcAft>
          <a:spcPct val="0"/>
        </a:spcAft>
        <a:defRPr sz="3600" b="1">
          <a:solidFill>
            <a:schemeClr val="tx2"/>
          </a:solidFill>
          <a:latin typeface="Arial" charset="0"/>
        </a:defRPr>
      </a:lvl8pPr>
      <a:lvl9pPr marL="1828800" algn="l" rtl="0" eaLnBrk="1" fontAlgn="base" hangingPunct="1">
        <a:lnSpc>
          <a:spcPct val="80000"/>
        </a:lnSpc>
        <a:spcBef>
          <a:spcPct val="0"/>
        </a:spcBef>
        <a:spcAft>
          <a:spcPct val="0"/>
        </a:spcAft>
        <a:defRPr sz="3600" b="1">
          <a:solidFill>
            <a:schemeClr val="tx2"/>
          </a:solidFill>
          <a:latin typeface="Arial" charset="0"/>
        </a:defRPr>
      </a:lvl9pPr>
    </p:titleStyle>
    <p:bodyStyle>
      <a:lvl1pPr marL="268288" indent="-268288" algn="l" rtl="0" eaLnBrk="1" fontAlgn="base" hangingPunct="1">
        <a:lnSpc>
          <a:spcPct val="100000"/>
        </a:lnSpc>
        <a:spcBef>
          <a:spcPts val="600"/>
        </a:spcBef>
        <a:spcAft>
          <a:spcPts val="200"/>
        </a:spcAft>
        <a:buClr>
          <a:schemeClr val="accent2"/>
        </a:buClr>
        <a:buChar char="•"/>
        <a:defRPr sz="2400">
          <a:solidFill>
            <a:schemeClr val="tx1"/>
          </a:solidFill>
          <a:latin typeface="+mn-lt"/>
          <a:ea typeface="+mn-ea"/>
          <a:cs typeface="+mn-cs"/>
        </a:defRPr>
      </a:lvl1pPr>
      <a:lvl2pPr marL="742950" indent="-285750" algn="l" rtl="0" eaLnBrk="1" fontAlgn="base" hangingPunct="1">
        <a:lnSpc>
          <a:spcPct val="100000"/>
        </a:lnSpc>
        <a:spcBef>
          <a:spcPts val="0"/>
        </a:spcBef>
        <a:spcAft>
          <a:spcPts val="0"/>
        </a:spcAft>
        <a:buChar char="–"/>
        <a:defRPr>
          <a:solidFill>
            <a:schemeClr val="tx1"/>
          </a:solidFill>
          <a:latin typeface="+mn-lt"/>
        </a:defRPr>
      </a:lvl2pPr>
      <a:lvl3pPr marL="1143000" indent="-228600" algn="l" rtl="0" eaLnBrk="1" fontAlgn="base" hangingPunct="1">
        <a:lnSpc>
          <a:spcPct val="100000"/>
        </a:lnSpc>
        <a:spcBef>
          <a:spcPts val="0"/>
        </a:spcBef>
        <a:spcAft>
          <a:spcPts val="0"/>
        </a:spcAft>
        <a:buChar char="•"/>
        <a:defRPr sz="1400">
          <a:solidFill>
            <a:schemeClr val="tx1"/>
          </a:solidFill>
          <a:latin typeface="+mn-lt"/>
        </a:defRPr>
      </a:lvl3pPr>
      <a:lvl4pPr marL="1600200" indent="-228600" algn="l" rtl="0" eaLnBrk="1" fontAlgn="base" hangingPunct="1">
        <a:lnSpc>
          <a:spcPct val="100000"/>
        </a:lnSpc>
        <a:spcBef>
          <a:spcPts val="0"/>
        </a:spcBef>
        <a:spcAft>
          <a:spcPts val="0"/>
        </a:spcAft>
        <a:buChar char="–"/>
        <a:defRPr sz="1200">
          <a:solidFill>
            <a:schemeClr val="tx1"/>
          </a:solidFill>
          <a:latin typeface="+mn-lt"/>
        </a:defRPr>
      </a:lvl4pPr>
      <a:lvl5pPr marL="2057400" indent="-228600" algn="l" rtl="0" eaLnBrk="1" fontAlgn="base" hangingPunct="1">
        <a:lnSpc>
          <a:spcPct val="100000"/>
        </a:lnSpc>
        <a:spcBef>
          <a:spcPts val="0"/>
        </a:spcBef>
        <a:spcAft>
          <a:spcPts val="0"/>
        </a:spcAft>
        <a:buChar char="»"/>
        <a:defRPr sz="1000">
          <a:solidFill>
            <a:schemeClr val="tx1"/>
          </a:solidFill>
          <a:latin typeface="+mn-lt"/>
        </a:defRPr>
      </a:lvl5pPr>
      <a:lvl6pPr marL="2514600" indent="-228600" algn="l" rtl="0" eaLnBrk="1" fontAlgn="base" hangingPunct="1">
        <a:lnSpc>
          <a:spcPct val="80000"/>
        </a:lnSpc>
        <a:spcBef>
          <a:spcPct val="15000"/>
        </a:spcBef>
        <a:spcAft>
          <a:spcPct val="15000"/>
        </a:spcAft>
        <a:buChar char="»"/>
        <a:defRPr sz="1000">
          <a:solidFill>
            <a:schemeClr val="tx1"/>
          </a:solidFill>
          <a:latin typeface="+mn-lt"/>
        </a:defRPr>
      </a:lvl6pPr>
      <a:lvl7pPr marL="2971800" indent="-228600" algn="l" rtl="0" eaLnBrk="1" fontAlgn="base" hangingPunct="1">
        <a:lnSpc>
          <a:spcPct val="80000"/>
        </a:lnSpc>
        <a:spcBef>
          <a:spcPct val="15000"/>
        </a:spcBef>
        <a:spcAft>
          <a:spcPct val="15000"/>
        </a:spcAft>
        <a:buChar char="»"/>
        <a:defRPr sz="1000">
          <a:solidFill>
            <a:schemeClr val="tx1"/>
          </a:solidFill>
          <a:latin typeface="+mn-lt"/>
        </a:defRPr>
      </a:lvl7pPr>
      <a:lvl8pPr marL="3429000" indent="-228600" algn="l" rtl="0" eaLnBrk="1" fontAlgn="base" hangingPunct="1">
        <a:lnSpc>
          <a:spcPct val="80000"/>
        </a:lnSpc>
        <a:spcBef>
          <a:spcPct val="15000"/>
        </a:spcBef>
        <a:spcAft>
          <a:spcPct val="15000"/>
        </a:spcAft>
        <a:buChar char="»"/>
        <a:defRPr sz="1000">
          <a:solidFill>
            <a:schemeClr val="tx1"/>
          </a:solidFill>
          <a:latin typeface="+mn-lt"/>
        </a:defRPr>
      </a:lvl8pPr>
      <a:lvl9pPr marL="3886200" indent="-228600" algn="l" rtl="0" eaLnBrk="1" fontAlgn="base" hangingPunct="1">
        <a:lnSpc>
          <a:spcPct val="80000"/>
        </a:lnSpc>
        <a:spcBef>
          <a:spcPct val="15000"/>
        </a:spcBef>
        <a:spcAft>
          <a:spcPct val="15000"/>
        </a:spcAft>
        <a:buChar char="»"/>
        <a:defRPr sz="1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carina.oskarsson@socialdemokraterna.s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jamboard.google.com/d/1f7g4VfSwTeUVnus6NOcfziSX4bvbiaW8TJaLu47HQwg/viewer?f=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261293-872C-49DF-AEC5-D19413139D1E}"/>
              </a:ext>
            </a:extLst>
          </p:cNvPr>
          <p:cNvSpPr>
            <a:spLocks noGrp="1"/>
          </p:cNvSpPr>
          <p:nvPr>
            <p:ph type="ctrTitle"/>
          </p:nvPr>
        </p:nvSpPr>
        <p:spPr>
          <a:xfrm>
            <a:off x="264695" y="1050759"/>
            <a:ext cx="10511255" cy="4344692"/>
          </a:xfrm>
        </p:spPr>
        <p:txBody>
          <a:bodyPr/>
          <a:lstStyle/>
          <a:p>
            <a:pPr algn="ctr"/>
            <a:r>
              <a:rPr lang="sv-SE" sz="3600" b="1" u="sng" dirty="0">
                <a:effectLst/>
                <a:latin typeface="Garamond" panose="02020404030301010803" pitchFamily="18" charset="0"/>
                <a:ea typeface="Calibri" panose="020F0502020204030204" pitchFamily="34" charset="0"/>
                <a:cs typeface="Times New Roman" panose="02020603050405020304" pitchFamily="18" charset="0"/>
              </a:rPr>
              <a:t>Hur gör man digitala studier mer pedagogiska?</a:t>
            </a:r>
            <a:br>
              <a:rPr lang="sv-SE" sz="3600" b="1" u="sng" dirty="0">
                <a:effectLst/>
                <a:latin typeface="Garamond" panose="02020404030301010803" pitchFamily="18" charset="0"/>
                <a:ea typeface="Calibri" panose="020F0502020204030204" pitchFamily="34" charset="0"/>
                <a:cs typeface="Times New Roman" panose="02020603050405020304" pitchFamily="18" charset="0"/>
              </a:rPr>
            </a:br>
            <a:br>
              <a:rPr lang="sv-SE" sz="1800" b="1" u="sng" dirty="0">
                <a:effectLst/>
                <a:latin typeface="Garamond" panose="02020404030301010803" pitchFamily="18" charset="0"/>
                <a:ea typeface="Calibri" panose="020F0502020204030204" pitchFamily="34" charset="0"/>
                <a:cs typeface="Times New Roman" panose="02020603050405020304" pitchFamily="18" charset="0"/>
              </a:rPr>
            </a:br>
            <a:br>
              <a:rPr lang="sv-SE" sz="1800" b="1" u="sng" dirty="0">
                <a:effectLst/>
                <a:latin typeface="Garamond" panose="02020404030301010803" pitchFamily="18" charset="0"/>
                <a:ea typeface="Calibri" panose="020F0502020204030204" pitchFamily="34" charset="0"/>
                <a:cs typeface="Times New Roman" panose="02020603050405020304" pitchFamily="18" charset="0"/>
              </a:rPr>
            </a:br>
            <a:br>
              <a:rPr lang="sv-SE" sz="1800" dirty="0">
                <a:effectLst/>
                <a:latin typeface="Garamond" panose="02020404030301010803" pitchFamily="18" charset="0"/>
                <a:ea typeface="Calibri" panose="020F0502020204030204" pitchFamily="34" charset="0"/>
                <a:cs typeface="Times New Roman" panose="02020603050405020304" pitchFamily="18" charset="0"/>
              </a:rPr>
            </a:b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Viskadalen 201017</a:t>
            </a:r>
            <a:br>
              <a:rPr lang="sv-SE" sz="1800" dirty="0">
                <a:effectLst/>
                <a:latin typeface="Garamond" panose="02020404030301010803" pitchFamily="18" charset="0"/>
                <a:ea typeface="Calibri" panose="020F0502020204030204" pitchFamily="34" charset="0"/>
                <a:cs typeface="Times New Roman" panose="02020603050405020304" pitchFamily="18" charset="0"/>
              </a:rPr>
            </a:br>
            <a:br>
              <a:rPr lang="sv-SE" sz="1800" dirty="0">
                <a:effectLst/>
                <a:latin typeface="Garamond" panose="02020404030301010803" pitchFamily="18" charset="0"/>
                <a:ea typeface="Calibri" panose="020F0502020204030204" pitchFamily="34" charset="0"/>
                <a:cs typeface="Times New Roman" panose="02020603050405020304" pitchFamily="18" charset="0"/>
              </a:rPr>
            </a:br>
            <a:endParaRPr lang="sv-S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8110D52-1199-4E41-BA89-4053ED15A364}"/>
              </a:ext>
            </a:extLst>
          </p:cNvPr>
          <p:cNvSpPr>
            <a:spLocks noGrp="1"/>
          </p:cNvSpPr>
          <p:nvPr>
            <p:ph idx="1"/>
          </p:nvPr>
        </p:nvSpPr>
        <p:spPr/>
        <p:txBody>
          <a:bodyPr/>
          <a:lstStyle/>
          <a:p>
            <a:r>
              <a:rPr lang="sv-SE" dirty="0"/>
              <a:t>Carina Oskarsson </a:t>
            </a:r>
            <a:r>
              <a:rPr lang="sv-SE" dirty="0">
                <a:hlinkClick r:id="rId2"/>
              </a:rPr>
              <a:t>carina.oskarsson@socialdemokraterna.se</a:t>
            </a:r>
            <a:r>
              <a:rPr lang="sv-SE" dirty="0"/>
              <a:t> </a:t>
            </a:r>
          </a:p>
        </p:txBody>
      </p:sp>
      <p:sp>
        <p:nvSpPr>
          <p:cNvPr id="3" name="Rubrik 2">
            <a:extLst>
              <a:ext uri="{FF2B5EF4-FFF2-40B4-BE49-F238E27FC236}">
                <a16:creationId xmlns:a16="http://schemas.microsoft.com/office/drawing/2014/main" id="{D48ACC2C-E78B-47E1-AD74-416EB8A2B7E0}"/>
              </a:ext>
            </a:extLst>
          </p:cNvPr>
          <p:cNvSpPr>
            <a:spLocks noGrp="1"/>
          </p:cNvSpPr>
          <p:nvPr>
            <p:ph type="title"/>
          </p:nvPr>
        </p:nvSpPr>
        <p:spPr/>
        <p:txBody>
          <a:bodyPr/>
          <a:lstStyle/>
          <a:p>
            <a:r>
              <a:rPr lang="sv-SE" dirty="0"/>
              <a:t>Kontakt</a:t>
            </a:r>
          </a:p>
        </p:txBody>
      </p:sp>
    </p:spTree>
    <p:extLst>
      <p:ext uri="{BB962C8B-B14F-4D97-AF65-F5344CB8AC3E}">
        <p14:creationId xmlns:p14="http://schemas.microsoft.com/office/powerpoint/2010/main" val="4002392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FD26DD9D-8285-E74B-A4B3-3B84AEC33AAE}"/>
              </a:ext>
            </a:extLst>
          </p:cNvPr>
          <p:cNvSpPr/>
          <p:nvPr/>
        </p:nvSpPr>
        <p:spPr>
          <a:xfrm>
            <a:off x="9333186" y="4214648"/>
            <a:ext cx="2490952" cy="23753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865451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CF78BC11-8D26-4D58-8F71-8E0E0D7AB472}"/>
              </a:ext>
            </a:extLst>
          </p:cNvPr>
          <p:cNvSpPr>
            <a:spLocks noGrp="1"/>
          </p:cNvSpPr>
          <p:nvPr>
            <p:ph idx="1"/>
          </p:nvPr>
        </p:nvSpPr>
        <p:spPr/>
        <p:txBody>
          <a:bodyPr/>
          <a:lstStyle/>
          <a:p>
            <a:r>
              <a:rPr lang="sv-SE" dirty="0"/>
              <a:t>Film</a:t>
            </a:r>
          </a:p>
          <a:p>
            <a:r>
              <a:rPr lang="sv-SE" dirty="0"/>
              <a:t>Musik</a:t>
            </a:r>
          </a:p>
          <a:p>
            <a:r>
              <a:rPr lang="sv-SE" dirty="0"/>
              <a:t>Dikter</a:t>
            </a:r>
          </a:p>
          <a:p>
            <a:r>
              <a:rPr lang="sv-SE" dirty="0"/>
              <a:t>Bilder </a:t>
            </a:r>
          </a:p>
          <a:p>
            <a:r>
              <a:rPr lang="sv-SE" dirty="0" err="1"/>
              <a:t>Poddar</a:t>
            </a:r>
            <a:endParaRPr lang="sv-SE" dirty="0"/>
          </a:p>
        </p:txBody>
      </p:sp>
      <p:sp>
        <p:nvSpPr>
          <p:cNvPr id="3" name="Rubrik 2">
            <a:extLst>
              <a:ext uri="{FF2B5EF4-FFF2-40B4-BE49-F238E27FC236}">
                <a16:creationId xmlns:a16="http://schemas.microsoft.com/office/drawing/2014/main" id="{7DC8F80E-EF30-4F27-935D-89865A8DC545}"/>
              </a:ext>
            </a:extLst>
          </p:cNvPr>
          <p:cNvSpPr>
            <a:spLocks noGrp="1"/>
          </p:cNvSpPr>
          <p:nvPr>
            <p:ph type="title"/>
          </p:nvPr>
        </p:nvSpPr>
        <p:spPr>
          <a:xfrm>
            <a:off x="663547" y="582627"/>
            <a:ext cx="10354852" cy="1764063"/>
          </a:xfrm>
        </p:spPr>
        <p:txBody>
          <a:bodyPr/>
          <a:lstStyle/>
          <a:p>
            <a:br>
              <a:rPr lang="sv-SE" dirty="0"/>
            </a:br>
            <a:br>
              <a:rPr lang="sv-SE" dirty="0"/>
            </a:br>
            <a:br>
              <a:rPr lang="sv-SE" dirty="0"/>
            </a:br>
            <a:br>
              <a:rPr lang="sv-SE" dirty="0"/>
            </a:br>
            <a:br>
              <a:rPr lang="sv-SE" dirty="0"/>
            </a:br>
            <a:r>
              <a:rPr lang="sv-SE" dirty="0"/>
              <a:t>Använd så många sinnen som möjligt</a:t>
            </a:r>
            <a:br>
              <a:rPr lang="sv-SE" dirty="0"/>
            </a:br>
            <a:endParaRPr lang="sv-SE" dirty="0"/>
          </a:p>
        </p:txBody>
      </p:sp>
    </p:spTree>
    <p:extLst>
      <p:ext uri="{BB962C8B-B14F-4D97-AF65-F5344CB8AC3E}">
        <p14:creationId xmlns:p14="http://schemas.microsoft.com/office/powerpoint/2010/main" val="1531474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2535967-4840-49F6-95E9-552A214FBAC7}"/>
              </a:ext>
            </a:extLst>
          </p:cNvPr>
          <p:cNvSpPr>
            <a:spLocks noGrp="1"/>
          </p:cNvSpPr>
          <p:nvPr>
            <p:ph idx="1"/>
          </p:nvPr>
        </p:nvSpPr>
        <p:spPr>
          <a:xfrm>
            <a:off x="521368" y="1491916"/>
            <a:ext cx="10496740" cy="4572000"/>
          </a:xfrm>
        </p:spPr>
        <p:txBody>
          <a:bodyPr/>
          <a:lstStyle/>
          <a:p>
            <a:pPr>
              <a:lnSpc>
                <a:spcPct val="107000"/>
              </a:lnSpc>
              <a:spcAft>
                <a:spcPts val="800"/>
              </a:spcAft>
              <a:buFont typeface="Arial" panose="020B0604020202020204" pitchFamily="34" charset="0"/>
              <a:buChar char="•"/>
            </a:pPr>
            <a:r>
              <a:rPr lang="sv-SE" sz="1800" dirty="0">
                <a:effectLst/>
                <a:latin typeface="Garamond" panose="02020404030301010803" pitchFamily="18" charset="0"/>
                <a:ea typeface="Calibri" panose="020F0502020204030204" pitchFamily="34" charset="0"/>
                <a:cs typeface="Times New Roman" panose="02020603050405020304" pitchFamily="18" charset="0"/>
              </a:rPr>
              <a:t> </a:t>
            </a:r>
            <a:r>
              <a:rPr lang="sv-SE" sz="1800" dirty="0">
                <a:effectLst/>
                <a:ea typeface="Calibri" panose="020F0502020204030204" pitchFamily="34" charset="0"/>
                <a:cs typeface="Times New Roman" panose="02020603050405020304" pitchFamily="18" charset="0"/>
              </a:rPr>
              <a:t>Är ett Google verktyg, som vi kan använda gratis </a:t>
            </a:r>
          </a:p>
          <a:p>
            <a:pPr>
              <a:lnSpc>
                <a:spcPct val="107000"/>
              </a:lnSpc>
              <a:spcAft>
                <a:spcPts val="800"/>
              </a:spcAft>
              <a:buFont typeface="Arial" panose="020B0604020202020204" pitchFamily="34" charset="0"/>
              <a:buChar char="•"/>
            </a:pPr>
            <a:r>
              <a:rPr lang="sv-SE" sz="1800" dirty="0">
                <a:effectLst/>
                <a:ea typeface="Calibri" panose="020F0502020204030204" pitchFamily="34" charset="0"/>
                <a:cs typeface="Times New Roman" panose="02020603050405020304" pitchFamily="18" charset="0"/>
              </a:rPr>
              <a:t>Är en digital </a:t>
            </a:r>
            <a:r>
              <a:rPr lang="sv-SE" sz="1800" dirty="0" err="1">
                <a:effectLst/>
                <a:ea typeface="Calibri" panose="020F0502020204030204" pitchFamily="34" charset="0"/>
                <a:cs typeface="Times New Roman" panose="02020603050405020304" pitchFamily="18" charset="0"/>
              </a:rPr>
              <a:t>whiteboard</a:t>
            </a:r>
            <a:r>
              <a:rPr lang="sv-SE" sz="1800" dirty="0">
                <a:effectLst/>
                <a:ea typeface="Calibri" panose="020F0502020204030204" pitchFamily="34" charset="0"/>
                <a:cs typeface="Times New Roman" panose="02020603050405020304" pitchFamily="18" charset="0"/>
              </a:rPr>
              <a:t> som flera deltagare kan använda samtidigt oberoende av vart de är.</a:t>
            </a:r>
          </a:p>
          <a:p>
            <a:pPr>
              <a:lnSpc>
                <a:spcPct val="107000"/>
              </a:lnSpc>
              <a:spcAft>
                <a:spcPts val="800"/>
              </a:spcAft>
            </a:pPr>
            <a:r>
              <a:rPr lang="sv-SE" sz="1800" dirty="0">
                <a:effectLst/>
                <a:ea typeface="Calibri" panose="020F0502020204030204" pitchFamily="34" charset="0"/>
                <a:cs typeface="Times New Roman" panose="02020603050405020304" pitchFamily="18" charset="0"/>
              </a:rPr>
              <a:t>Du som handledare kan förbereda flera olika </a:t>
            </a:r>
            <a:r>
              <a:rPr lang="sv-SE" sz="1800" dirty="0" err="1">
                <a:effectLst/>
                <a:ea typeface="Calibri" panose="020F0502020204030204" pitchFamily="34" charset="0"/>
                <a:cs typeface="Times New Roman" panose="02020603050405020304" pitchFamily="18" charset="0"/>
              </a:rPr>
              <a:t>Jamboard</a:t>
            </a:r>
            <a:r>
              <a:rPr lang="sv-SE" sz="1800" dirty="0">
                <a:effectLst/>
                <a:ea typeface="Calibri" panose="020F0502020204030204" pitchFamily="34" charset="0"/>
                <a:cs typeface="Times New Roman" panose="02020603050405020304" pitchFamily="18" charset="0"/>
              </a:rPr>
              <a:t> till utbildningstillfället, du kan lägga in en länk till ex en tidningsartikel, klippa in en bild, skriva en utmaning/fråga</a:t>
            </a:r>
          </a:p>
          <a:p>
            <a:pPr>
              <a:lnSpc>
                <a:spcPct val="107000"/>
              </a:lnSpc>
              <a:spcAft>
                <a:spcPts val="800"/>
              </a:spcAft>
            </a:pPr>
            <a:r>
              <a:rPr lang="sv-SE" sz="1800" dirty="0">
                <a:effectLst/>
                <a:ea typeface="Calibri" panose="020F0502020204030204" pitchFamily="34" charset="0"/>
                <a:cs typeface="Times New Roman" panose="02020603050405020304" pitchFamily="18" charset="0"/>
              </a:rPr>
              <a:t>Länken delar du i ett mejl, chatten på Google Class </a:t>
            </a:r>
            <a:r>
              <a:rPr lang="sv-SE" sz="1800" dirty="0" err="1">
                <a:effectLst/>
                <a:ea typeface="Calibri" panose="020F0502020204030204" pitchFamily="34" charset="0"/>
                <a:cs typeface="Times New Roman" panose="02020603050405020304" pitchFamily="18" charset="0"/>
              </a:rPr>
              <a:t>Romm</a:t>
            </a:r>
            <a:r>
              <a:rPr lang="sv-SE" sz="1800" dirty="0">
                <a:effectLst/>
                <a:ea typeface="Calibri" panose="020F0502020204030204" pitchFamily="34" charset="0"/>
                <a:cs typeface="Times New Roman" panose="02020603050405020304" pitchFamily="18" charset="0"/>
              </a:rPr>
              <a:t>, Messenger </a:t>
            </a:r>
          </a:p>
          <a:p>
            <a:pPr>
              <a:lnSpc>
                <a:spcPct val="107000"/>
              </a:lnSpc>
              <a:spcAft>
                <a:spcPts val="800"/>
              </a:spcAft>
            </a:pPr>
            <a:r>
              <a:rPr lang="sv-SE" sz="1800" dirty="0">
                <a:effectLst/>
                <a:ea typeface="Calibri" panose="020F0502020204030204" pitchFamily="34" charset="0"/>
                <a:cs typeface="Times New Roman" panose="02020603050405020304" pitchFamily="18" charset="0"/>
              </a:rPr>
              <a:t>Vi kan tillexempel använda </a:t>
            </a:r>
            <a:r>
              <a:rPr lang="sv-SE" sz="1800" dirty="0" err="1">
                <a:effectLst/>
                <a:ea typeface="Calibri" panose="020F0502020204030204" pitchFamily="34" charset="0"/>
                <a:cs typeface="Times New Roman" panose="02020603050405020304" pitchFamily="18" charset="0"/>
              </a:rPr>
              <a:t>Jamboard</a:t>
            </a:r>
            <a:r>
              <a:rPr lang="sv-SE" sz="1800" dirty="0">
                <a:effectLst/>
                <a:ea typeface="Calibri" panose="020F0502020204030204" pitchFamily="34" charset="0"/>
                <a:cs typeface="Times New Roman" panose="02020603050405020304" pitchFamily="18" charset="0"/>
              </a:rPr>
              <a:t> till:</a:t>
            </a:r>
          </a:p>
          <a:p>
            <a:pPr marL="817562" lvl="1" indent="-342900">
              <a:buFont typeface="Symbol" panose="05050102010706020507" pitchFamily="18" charset="2"/>
              <a:buChar char=""/>
            </a:pPr>
            <a:r>
              <a:rPr lang="sv-SE" sz="1200" dirty="0">
                <a:effectLst/>
                <a:ea typeface="Times New Roman" panose="02020603050405020304" pitchFamily="18" charset="0"/>
                <a:cs typeface="Times New Roman" panose="02020603050405020304" pitchFamily="18" charset="0"/>
              </a:rPr>
              <a:t>Skriva ner det vi i gruppen har kommit fram till</a:t>
            </a:r>
          </a:p>
          <a:p>
            <a:pPr marL="817562" lvl="1" indent="-342900">
              <a:buFont typeface="Symbol" panose="05050102010706020507" pitchFamily="18" charset="2"/>
              <a:buChar char=""/>
            </a:pPr>
            <a:r>
              <a:rPr lang="sv-SE" sz="1200" dirty="0">
                <a:effectLst/>
                <a:ea typeface="Times New Roman" panose="02020603050405020304" pitchFamily="18" charset="0"/>
                <a:cs typeface="Times New Roman" panose="02020603050405020304" pitchFamily="18" charset="0"/>
              </a:rPr>
              <a:t>Spåna fram idéer med </a:t>
            </a:r>
            <a:r>
              <a:rPr lang="sv-SE" sz="1200" dirty="0" err="1">
                <a:effectLst/>
                <a:ea typeface="Times New Roman" panose="02020603050405020304" pitchFamily="18" charset="0"/>
                <a:cs typeface="Times New Roman" panose="02020603050405020304" pitchFamily="18" charset="0"/>
              </a:rPr>
              <a:t>postit</a:t>
            </a:r>
            <a:r>
              <a:rPr lang="sv-SE" sz="1200" dirty="0">
                <a:effectLst/>
                <a:ea typeface="Times New Roman" panose="02020603050405020304" pitchFamily="18" charset="0"/>
                <a:cs typeface="Times New Roman" panose="02020603050405020304" pitchFamily="18" charset="0"/>
              </a:rPr>
              <a:t> </a:t>
            </a:r>
          </a:p>
          <a:p>
            <a:pPr marL="817562" lvl="1" indent="-342900">
              <a:buFont typeface="Symbol" panose="05050102010706020507" pitchFamily="18" charset="2"/>
              <a:buChar char=""/>
            </a:pPr>
            <a:r>
              <a:rPr lang="sv-SE" sz="1200" dirty="0">
                <a:effectLst/>
                <a:ea typeface="Times New Roman" panose="02020603050405020304" pitchFamily="18" charset="0"/>
                <a:cs typeface="Times New Roman" panose="02020603050405020304" pitchFamily="18" charset="0"/>
              </a:rPr>
              <a:t>Klippa in bilder, göra collage </a:t>
            </a:r>
          </a:p>
          <a:p>
            <a:pPr marL="817562" lvl="1" indent="-342900">
              <a:buFont typeface="Symbol" panose="05050102010706020507" pitchFamily="18" charset="2"/>
              <a:buChar char=""/>
            </a:pPr>
            <a:r>
              <a:rPr lang="sv-SE" sz="1200" dirty="0">
                <a:effectLst/>
                <a:ea typeface="Times New Roman" panose="02020603050405020304" pitchFamily="18" charset="0"/>
                <a:cs typeface="Times New Roman" panose="02020603050405020304" pitchFamily="18" charset="0"/>
              </a:rPr>
              <a:t>Göra en tallinje/termometer</a:t>
            </a:r>
          </a:p>
          <a:p>
            <a:pPr marL="817562" lvl="1" indent="-342900">
              <a:buFont typeface="Symbol" panose="05050102010706020507" pitchFamily="18" charset="2"/>
              <a:buChar char=""/>
            </a:pPr>
            <a:r>
              <a:rPr lang="sv-SE" sz="1200" dirty="0">
                <a:effectLst/>
                <a:ea typeface="Times New Roman" panose="02020603050405020304" pitchFamily="18" charset="0"/>
                <a:cs typeface="Times New Roman" panose="02020603050405020304" pitchFamily="18" charset="0"/>
              </a:rPr>
              <a:t>Presentations övning (vem vaknade/ vem är född/ vem har längst till)</a:t>
            </a:r>
          </a:p>
          <a:p>
            <a:r>
              <a:rPr lang="sv-SE" dirty="0">
                <a:hlinkClick r:id="rId3"/>
              </a:rPr>
              <a:t>https://jamboard.google.com/d/1f7g4VfSwTeUVnus6NOcfziSX4bvbiaW8TJaLu47HQwg/viewer?f=0</a:t>
            </a:r>
            <a:endParaRPr lang="sv-SE" dirty="0"/>
          </a:p>
          <a:p>
            <a:endParaRPr lang="sv-SE" dirty="0"/>
          </a:p>
        </p:txBody>
      </p:sp>
      <p:sp>
        <p:nvSpPr>
          <p:cNvPr id="3" name="Rubrik 2">
            <a:extLst>
              <a:ext uri="{FF2B5EF4-FFF2-40B4-BE49-F238E27FC236}">
                <a16:creationId xmlns:a16="http://schemas.microsoft.com/office/drawing/2014/main" id="{DC2322FC-9A24-4D30-8C01-717444048215}"/>
              </a:ext>
            </a:extLst>
          </p:cNvPr>
          <p:cNvSpPr>
            <a:spLocks noGrp="1"/>
          </p:cNvSpPr>
          <p:nvPr>
            <p:ph type="title"/>
          </p:nvPr>
        </p:nvSpPr>
        <p:spPr>
          <a:xfrm>
            <a:off x="1173892" y="476250"/>
            <a:ext cx="7561591" cy="1456824"/>
          </a:xfrm>
        </p:spPr>
        <p:txBody>
          <a:bodyPr/>
          <a:lstStyle/>
          <a:p>
            <a:r>
              <a:rPr lang="sv-SE" spc="-30" dirty="0" err="1">
                <a:ea typeface="Times New Roman" panose="02020603050405020304" pitchFamily="18" charset="0"/>
                <a:cs typeface="Arial" panose="020B0604020202020204" pitchFamily="34" charset="0"/>
              </a:rPr>
              <a:t>Jamboard</a:t>
            </a:r>
            <a:r>
              <a:rPr lang="sv-SE" spc="-30" dirty="0">
                <a:ea typeface="Times New Roman" panose="02020603050405020304" pitchFamily="18" charset="0"/>
                <a:cs typeface="Arial" panose="020B0604020202020204" pitchFamily="34" charset="0"/>
              </a:rPr>
              <a:t> </a:t>
            </a:r>
            <a:br>
              <a:rPr lang="sv-SE" spc="-30" dirty="0">
                <a:latin typeface="Avenir LT Pro 65 Medium"/>
                <a:ea typeface="Times New Roman" panose="02020603050405020304" pitchFamily="18" charset="0"/>
                <a:cs typeface="Times New Roman" panose="02020603050405020304" pitchFamily="18" charset="0"/>
              </a:rPr>
            </a:br>
            <a:endParaRPr lang="sv-SE" dirty="0"/>
          </a:p>
        </p:txBody>
      </p:sp>
    </p:spTree>
    <p:extLst>
      <p:ext uri="{BB962C8B-B14F-4D97-AF65-F5344CB8AC3E}">
        <p14:creationId xmlns:p14="http://schemas.microsoft.com/office/powerpoint/2010/main" val="1677672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86BA914-CC15-4F49-A20D-1FA4858BAF3E}"/>
              </a:ext>
            </a:extLst>
          </p:cNvPr>
          <p:cNvSpPr>
            <a:spLocks noGrp="1"/>
          </p:cNvSpPr>
          <p:nvPr>
            <p:ph idx="1"/>
          </p:nvPr>
        </p:nvSpPr>
        <p:spPr>
          <a:xfrm>
            <a:off x="368968" y="1620252"/>
            <a:ext cx="9168063" cy="4900863"/>
          </a:xfrm>
        </p:spPr>
        <p:txBody>
          <a:bodyPr/>
          <a:lstStyle/>
          <a:p>
            <a:r>
              <a:rPr lang="sv-SE" dirty="0"/>
              <a:t>Intervjua varandra/ </a:t>
            </a:r>
            <a:r>
              <a:rPr lang="sv-SE" dirty="0" err="1"/>
              <a:t>walks</a:t>
            </a:r>
            <a:r>
              <a:rPr lang="sv-SE" dirty="0"/>
              <a:t> and talks/ break </a:t>
            </a:r>
            <a:r>
              <a:rPr lang="sv-SE" dirty="0" err="1"/>
              <a:t>out</a:t>
            </a:r>
            <a:r>
              <a:rPr lang="sv-SE" dirty="0"/>
              <a:t> </a:t>
            </a:r>
            <a:r>
              <a:rPr lang="sv-SE" dirty="0" err="1"/>
              <a:t>rooms</a:t>
            </a:r>
            <a:endParaRPr lang="sv-SE" dirty="0"/>
          </a:p>
          <a:p>
            <a:pPr marL="0" indent="0">
              <a:buNone/>
            </a:pPr>
            <a:r>
              <a:rPr lang="sv-SE" dirty="0"/>
              <a:t>	</a:t>
            </a:r>
            <a:r>
              <a:rPr lang="sv-SE" sz="1800" dirty="0"/>
              <a:t>- Ditt namn och din S-förening/ AK </a:t>
            </a:r>
          </a:p>
          <a:p>
            <a:pPr marL="0" indent="0">
              <a:buNone/>
            </a:pPr>
            <a:r>
              <a:rPr lang="sv-SE" sz="1800" dirty="0"/>
              <a:t>	- Varför är du socialdemokrat?</a:t>
            </a:r>
          </a:p>
          <a:p>
            <a:pPr marL="0" indent="0">
              <a:buNone/>
            </a:pPr>
            <a:endParaRPr lang="sv-SE" sz="1800" dirty="0"/>
          </a:p>
          <a:p>
            <a:r>
              <a:rPr lang="sv-SE" dirty="0"/>
              <a:t>Gör en film och dela i en sluten FB grupp</a:t>
            </a:r>
          </a:p>
          <a:p>
            <a:pPr marL="0" indent="0">
              <a:buNone/>
            </a:pPr>
            <a:endParaRPr lang="sv-SE" dirty="0"/>
          </a:p>
          <a:p>
            <a:r>
              <a:rPr lang="sv-SE" dirty="0"/>
              <a:t>Rita och visa upp på ett A4 </a:t>
            </a:r>
          </a:p>
          <a:p>
            <a:pPr marL="0" indent="0">
              <a:buNone/>
            </a:pPr>
            <a:endParaRPr lang="sv-SE" dirty="0"/>
          </a:p>
          <a:p>
            <a:r>
              <a:rPr lang="sv-SE" dirty="0"/>
              <a:t>Dela in  break </a:t>
            </a:r>
            <a:r>
              <a:rPr lang="sv-SE" dirty="0" err="1"/>
              <a:t>out</a:t>
            </a:r>
            <a:r>
              <a:rPr lang="sv-SE" dirty="0"/>
              <a:t> </a:t>
            </a:r>
            <a:r>
              <a:rPr lang="sv-SE" dirty="0" err="1"/>
              <a:t>rooms</a:t>
            </a:r>
            <a:endParaRPr lang="sv-SE" dirty="0"/>
          </a:p>
          <a:p>
            <a:pPr lvl="1"/>
            <a:r>
              <a:rPr lang="sv-SE" dirty="0"/>
              <a:t>10 saker som ni har gemensamt</a:t>
            </a:r>
          </a:p>
          <a:p>
            <a:pPr lvl="1"/>
            <a:r>
              <a:rPr lang="sv-SE" dirty="0"/>
              <a:t>3 saker jag tycker om och 1 sak som jag inte tycker om</a:t>
            </a:r>
          </a:p>
        </p:txBody>
      </p:sp>
      <p:sp>
        <p:nvSpPr>
          <p:cNvPr id="3" name="Rubrik 2">
            <a:extLst>
              <a:ext uri="{FF2B5EF4-FFF2-40B4-BE49-F238E27FC236}">
                <a16:creationId xmlns:a16="http://schemas.microsoft.com/office/drawing/2014/main" id="{DF602053-FC72-4D8F-93C6-8F007B630D56}"/>
              </a:ext>
            </a:extLst>
          </p:cNvPr>
          <p:cNvSpPr>
            <a:spLocks noGrp="1"/>
          </p:cNvSpPr>
          <p:nvPr>
            <p:ph type="title"/>
          </p:nvPr>
        </p:nvSpPr>
        <p:spPr>
          <a:xfrm>
            <a:off x="368968" y="476251"/>
            <a:ext cx="9296400" cy="775034"/>
          </a:xfrm>
        </p:spPr>
        <p:txBody>
          <a:bodyPr/>
          <a:lstStyle/>
          <a:p>
            <a:r>
              <a:rPr lang="sv-SE" dirty="0"/>
              <a:t>Lära känna varandra övningar </a:t>
            </a:r>
          </a:p>
        </p:txBody>
      </p:sp>
    </p:spTree>
    <p:extLst>
      <p:ext uri="{BB962C8B-B14F-4D97-AF65-F5344CB8AC3E}">
        <p14:creationId xmlns:p14="http://schemas.microsoft.com/office/powerpoint/2010/main" val="2976636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1010653" y="1724526"/>
            <a:ext cx="9392652" cy="3790674"/>
          </a:xfrm>
        </p:spPr>
        <p:txBody>
          <a:bodyPr/>
          <a:lstStyle/>
          <a:p>
            <a:pPr marL="0" indent="0">
              <a:lnSpc>
                <a:spcPct val="150000"/>
              </a:lnSpc>
              <a:buNone/>
            </a:pPr>
            <a:r>
              <a:rPr lang="sv-SE" b="1" dirty="0"/>
              <a:t>EX Läsecirkel</a:t>
            </a:r>
          </a:p>
          <a:p>
            <a:pPr marL="0" indent="0">
              <a:lnSpc>
                <a:spcPct val="150000"/>
              </a:lnSpc>
              <a:buNone/>
            </a:pPr>
            <a:r>
              <a:rPr lang="sv-SE" dirty="0"/>
              <a:t>Gemensamt material studeras hemma inför sammankomsten, exempelvis en bok, en filmsnutt, en text eller en filmad föreläsning. </a:t>
            </a:r>
          </a:p>
          <a:p>
            <a:pPr lvl="1"/>
            <a:r>
              <a:rPr lang="sv-SE" dirty="0"/>
              <a:t>Walks and talks</a:t>
            </a:r>
          </a:p>
          <a:p>
            <a:pPr lvl="1"/>
            <a:r>
              <a:rPr lang="sv-SE" dirty="0"/>
              <a:t>Break </a:t>
            </a:r>
            <a:r>
              <a:rPr lang="sv-SE" dirty="0" err="1"/>
              <a:t>out</a:t>
            </a:r>
            <a:r>
              <a:rPr lang="sv-SE" dirty="0"/>
              <a:t> </a:t>
            </a:r>
            <a:r>
              <a:rPr lang="sv-SE" dirty="0" err="1"/>
              <a:t>rooms</a:t>
            </a:r>
            <a:endParaRPr lang="sv-SE" dirty="0"/>
          </a:p>
          <a:p>
            <a:pPr lvl="1"/>
            <a:r>
              <a:rPr lang="sv-SE" dirty="0"/>
              <a:t>Telefon</a:t>
            </a:r>
          </a:p>
          <a:p>
            <a:pPr lvl="1"/>
            <a:r>
              <a:rPr lang="sv-SE" dirty="0"/>
              <a:t>Messenger </a:t>
            </a:r>
          </a:p>
          <a:p>
            <a:pPr lvl="1"/>
            <a:r>
              <a:rPr lang="sv-SE" dirty="0"/>
              <a:t>SES </a:t>
            </a:r>
          </a:p>
          <a:p>
            <a:pPr lvl="1"/>
            <a:endParaRPr lang="sv-SE" dirty="0"/>
          </a:p>
          <a:p>
            <a:pPr lvl="1"/>
            <a:endParaRPr lang="sv-SE" dirty="0"/>
          </a:p>
        </p:txBody>
      </p:sp>
      <p:sp>
        <p:nvSpPr>
          <p:cNvPr id="10" name="Title 9"/>
          <p:cNvSpPr>
            <a:spLocks noGrp="1"/>
          </p:cNvSpPr>
          <p:nvPr>
            <p:ph type="title"/>
          </p:nvPr>
        </p:nvSpPr>
        <p:spPr>
          <a:xfrm>
            <a:off x="545432" y="476250"/>
            <a:ext cx="9673389" cy="1007645"/>
          </a:xfrm>
        </p:spPr>
        <p:txBody>
          <a:bodyPr/>
          <a:lstStyle/>
          <a:p>
            <a:r>
              <a:rPr lang="sv-SE" dirty="0"/>
              <a:t>Läs innan/Flippat klassrum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D3363F6-790F-496C-BF54-991B100347F1}"/>
              </a:ext>
            </a:extLst>
          </p:cNvPr>
          <p:cNvSpPr>
            <a:spLocks noGrp="1"/>
          </p:cNvSpPr>
          <p:nvPr>
            <p:ph idx="1"/>
          </p:nvPr>
        </p:nvSpPr>
        <p:spPr>
          <a:xfrm>
            <a:off x="585537" y="2053389"/>
            <a:ext cx="9633283" cy="3461811"/>
          </a:xfrm>
        </p:spPr>
        <p:txBody>
          <a:bodyPr/>
          <a:lstStyle/>
          <a:p>
            <a:pPr marL="0" indent="0">
              <a:lnSpc>
                <a:spcPct val="150000"/>
              </a:lnSpc>
              <a:buNone/>
            </a:pPr>
            <a:r>
              <a:rPr lang="sv-SE" dirty="0"/>
              <a:t>Formulera i förväg två ståndpunkter kring ett visst ämne</a:t>
            </a:r>
          </a:p>
          <a:p>
            <a:pPr marL="0" indent="0">
              <a:lnSpc>
                <a:spcPct val="150000"/>
              </a:lnSpc>
              <a:buNone/>
            </a:pPr>
            <a:r>
              <a:rPr lang="sv-SE" dirty="0"/>
              <a:t>Dela in deltagarna i två grupper, den ena gruppen har en ståndpunkt och den andra gruppen den andra. Be dem komma på argument för sin ståndpunkt. Välj en deltagare från varje grupp som ska presentera argumenten. </a:t>
            </a:r>
          </a:p>
          <a:p>
            <a:pPr marL="0" indent="0">
              <a:lnSpc>
                <a:spcPct val="150000"/>
              </a:lnSpc>
              <a:buNone/>
            </a:pPr>
            <a:r>
              <a:rPr lang="sv-SE" dirty="0"/>
              <a:t>De andra deltagarna lyssnar med avstängd mikrofon och kommenterar sedan vad de såg och hörde</a:t>
            </a:r>
          </a:p>
          <a:p>
            <a:endParaRPr lang="sv-SE" dirty="0"/>
          </a:p>
        </p:txBody>
      </p:sp>
      <p:sp>
        <p:nvSpPr>
          <p:cNvPr id="3" name="Rubrik 2">
            <a:extLst>
              <a:ext uri="{FF2B5EF4-FFF2-40B4-BE49-F238E27FC236}">
                <a16:creationId xmlns:a16="http://schemas.microsoft.com/office/drawing/2014/main" id="{3B41DC6B-A11D-425A-A194-9624628B2934}"/>
              </a:ext>
            </a:extLst>
          </p:cNvPr>
          <p:cNvSpPr>
            <a:spLocks noGrp="1"/>
          </p:cNvSpPr>
          <p:nvPr>
            <p:ph type="title"/>
          </p:nvPr>
        </p:nvSpPr>
        <p:spPr>
          <a:xfrm>
            <a:off x="649706" y="476250"/>
            <a:ext cx="9432758" cy="1031708"/>
          </a:xfrm>
        </p:spPr>
        <p:txBody>
          <a:bodyPr/>
          <a:lstStyle/>
          <a:p>
            <a:r>
              <a:rPr lang="sv-SE" dirty="0" err="1"/>
              <a:t>Fish</a:t>
            </a:r>
            <a:r>
              <a:rPr lang="sv-SE" dirty="0"/>
              <a:t> </a:t>
            </a:r>
            <a:r>
              <a:rPr lang="sv-SE" dirty="0" err="1"/>
              <a:t>bowl</a:t>
            </a:r>
            <a:r>
              <a:rPr lang="sv-SE" dirty="0"/>
              <a:t> - argumentation</a:t>
            </a:r>
          </a:p>
        </p:txBody>
      </p:sp>
    </p:spTree>
    <p:extLst>
      <p:ext uri="{BB962C8B-B14F-4D97-AF65-F5344CB8AC3E}">
        <p14:creationId xmlns:p14="http://schemas.microsoft.com/office/powerpoint/2010/main" val="451364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3279FC8-F66F-440D-93F4-12925AF4D893}"/>
              </a:ext>
            </a:extLst>
          </p:cNvPr>
          <p:cNvSpPr>
            <a:spLocks noGrp="1"/>
          </p:cNvSpPr>
          <p:nvPr>
            <p:ph idx="1"/>
          </p:nvPr>
        </p:nvSpPr>
        <p:spPr>
          <a:xfrm>
            <a:off x="473241" y="2133601"/>
            <a:ext cx="8678779" cy="3769894"/>
          </a:xfrm>
        </p:spPr>
        <p:txBody>
          <a:bodyPr/>
          <a:lstStyle/>
          <a:p>
            <a:pPr marL="0" indent="0">
              <a:lnSpc>
                <a:spcPct val="115000"/>
              </a:lnSpc>
              <a:spcAft>
                <a:spcPts val="1000"/>
              </a:spcAft>
              <a:buNone/>
            </a:pPr>
            <a:r>
              <a:rPr lang="sv-SE" sz="2000" dirty="0">
                <a:effectLst/>
                <a:ea typeface="Calibri" panose="020F0502020204030204" pitchFamily="34" charset="0"/>
                <a:cs typeface="Times New Roman" panose="02020603050405020304" pitchFamily="18" charset="0"/>
              </a:rPr>
              <a:t>Ses ni fysiskt så använd er av rummet och sätt allas stolar i en ring</a:t>
            </a:r>
            <a:r>
              <a:rPr lang="sv-SE" sz="2000" dirty="0">
                <a:effectLst/>
                <a:ea typeface="Calibri" panose="020F0502020204030204" pitchFamily="34" charset="0"/>
                <a:cs typeface="TTE334F890t00"/>
              </a:rPr>
              <a:t>.</a:t>
            </a:r>
          </a:p>
          <a:p>
            <a:pPr marL="0" indent="0">
              <a:lnSpc>
                <a:spcPct val="115000"/>
              </a:lnSpc>
              <a:spcAft>
                <a:spcPts val="1000"/>
              </a:spcAft>
              <a:buNone/>
            </a:pPr>
            <a:br>
              <a:rPr lang="sv-SE" sz="2000" dirty="0">
                <a:effectLst/>
                <a:ea typeface="Calibri" panose="020F0502020204030204" pitchFamily="34" charset="0"/>
                <a:cs typeface="TTE334F890t00"/>
              </a:rPr>
            </a:br>
            <a:r>
              <a:rPr lang="sv-SE" sz="2000" dirty="0">
                <a:effectLst/>
                <a:ea typeface="Calibri" panose="020F0502020204030204" pitchFamily="34" charset="0"/>
                <a:cs typeface="TTE334F890t00"/>
              </a:rPr>
              <a:t>Handledaren läser högt upp ett påstående, gruppen agerar efter sin åsikt.</a:t>
            </a:r>
            <a:br>
              <a:rPr lang="sv-SE" sz="2000" dirty="0">
                <a:effectLst/>
                <a:ea typeface="Calibri" panose="020F0502020204030204" pitchFamily="34" charset="0"/>
                <a:cs typeface="TTE334F890t00"/>
              </a:rPr>
            </a:br>
            <a:r>
              <a:rPr lang="sv-SE" sz="2000" dirty="0">
                <a:effectLst/>
                <a:ea typeface="Calibri" panose="020F0502020204030204" pitchFamily="34" charset="0"/>
                <a:cs typeface="TTE334F890t00"/>
              </a:rPr>
              <a:t>Om man är av samma åsikt som</a:t>
            </a:r>
            <a:r>
              <a:rPr lang="sv-SE" sz="2000" b="1" dirty="0">
                <a:effectLst/>
                <a:ea typeface="Calibri" panose="020F0502020204030204" pitchFamily="34" charset="0"/>
                <a:cs typeface="TTE2555678t00"/>
              </a:rPr>
              <a:t> </a:t>
            </a:r>
            <a:r>
              <a:rPr lang="sv-SE" sz="2000" dirty="0">
                <a:effectLst/>
                <a:ea typeface="Calibri" panose="020F0502020204030204" pitchFamily="34" charset="0"/>
                <a:cs typeface="TTE334F890t00"/>
              </a:rPr>
              <a:t>påståendet, reser man sig. Om man är av annan</a:t>
            </a:r>
            <a:r>
              <a:rPr lang="sv-SE" sz="2000" b="1" dirty="0">
                <a:effectLst/>
                <a:ea typeface="Calibri" panose="020F0502020204030204" pitchFamily="34" charset="0"/>
                <a:cs typeface="TTE2555678t00"/>
              </a:rPr>
              <a:t> </a:t>
            </a:r>
            <a:r>
              <a:rPr lang="sv-SE" sz="2000" dirty="0">
                <a:effectLst/>
                <a:ea typeface="Calibri" panose="020F0502020204030204" pitchFamily="34" charset="0"/>
                <a:cs typeface="TTE334F890t00"/>
              </a:rPr>
              <a:t>åsikt, sitter man kvar.</a:t>
            </a:r>
          </a:p>
          <a:p>
            <a:pPr marL="0" indent="0">
              <a:lnSpc>
                <a:spcPct val="115000"/>
              </a:lnSpc>
              <a:spcAft>
                <a:spcPts val="1000"/>
              </a:spcAft>
              <a:buNone/>
            </a:pPr>
            <a:br>
              <a:rPr lang="sv-SE" sz="2000" dirty="0">
                <a:effectLst/>
                <a:ea typeface="Calibri" panose="020F0502020204030204" pitchFamily="34" charset="0"/>
                <a:cs typeface="TTE334F890t00"/>
              </a:rPr>
            </a:br>
            <a:r>
              <a:rPr lang="sv-SE" sz="2000" dirty="0">
                <a:effectLst/>
                <a:ea typeface="Calibri" panose="020F0502020204030204" pitchFamily="34" charset="0"/>
                <a:cs typeface="TTE334F890t00"/>
              </a:rPr>
              <a:t>Digitalt så höjer man handen om man håller med och håller man inte med så gör man ingenting.  Eller så kan man skriva en 1 i chatten för att man håller med eller så kan handledaren fråga några personer vad det tycker. Kan också </a:t>
            </a:r>
            <a:r>
              <a:rPr lang="sv-SE" sz="2000" dirty="0" err="1">
                <a:effectLst/>
                <a:ea typeface="Calibri" panose="020F0502020204030204" pitchFamily="34" charset="0"/>
                <a:cs typeface="TTE334F890t00"/>
              </a:rPr>
              <a:t>avända</a:t>
            </a:r>
            <a:r>
              <a:rPr lang="sv-SE" sz="2000" dirty="0">
                <a:effectLst/>
                <a:ea typeface="Calibri" panose="020F0502020204030204" pitchFamily="34" charset="0"/>
                <a:cs typeface="TTE334F890t00"/>
              </a:rPr>
              <a:t> färgat papper och visa rött för nej och grönt för jag</a:t>
            </a:r>
            <a:endParaRPr lang="sv-SE" sz="2000" dirty="0">
              <a:effectLst/>
              <a:ea typeface="Calibri" panose="020F0502020204030204" pitchFamily="34" charset="0"/>
              <a:cs typeface="Times New Roman" panose="02020603050405020304" pitchFamily="18" charset="0"/>
            </a:endParaRPr>
          </a:p>
          <a:p>
            <a:endParaRPr lang="sv-SE" dirty="0"/>
          </a:p>
        </p:txBody>
      </p:sp>
      <p:sp>
        <p:nvSpPr>
          <p:cNvPr id="3" name="Rubrik 2">
            <a:extLst>
              <a:ext uri="{FF2B5EF4-FFF2-40B4-BE49-F238E27FC236}">
                <a16:creationId xmlns:a16="http://schemas.microsoft.com/office/drawing/2014/main" id="{12A90794-5303-46C2-A0F3-471B8D9BFB6E}"/>
              </a:ext>
            </a:extLst>
          </p:cNvPr>
          <p:cNvSpPr>
            <a:spLocks noGrp="1"/>
          </p:cNvSpPr>
          <p:nvPr>
            <p:ph type="title"/>
          </p:nvPr>
        </p:nvSpPr>
        <p:spPr>
          <a:xfrm>
            <a:off x="1173892" y="264696"/>
            <a:ext cx="9004824" cy="1796716"/>
          </a:xfrm>
        </p:spPr>
        <p:txBody>
          <a:bodyPr/>
          <a:lstStyle/>
          <a:p>
            <a:r>
              <a:rPr lang="sv-SE" dirty="0">
                <a:ea typeface="Calibri" panose="020F0502020204030204" pitchFamily="34" charset="0"/>
                <a:cs typeface="TTE2555678t00"/>
              </a:rPr>
              <a:t>Värderingsövning - Heta stolen</a:t>
            </a:r>
            <a:br>
              <a:rPr lang="sv-SE" dirty="0">
                <a:latin typeface="Calibri" panose="020F0502020204030204" pitchFamily="34" charset="0"/>
                <a:ea typeface="Calibri" panose="020F0502020204030204" pitchFamily="34" charset="0"/>
                <a:cs typeface="Times New Roman" panose="02020603050405020304" pitchFamily="18" charset="0"/>
              </a:rPr>
            </a:br>
            <a:endParaRPr lang="sv-SE" dirty="0"/>
          </a:p>
        </p:txBody>
      </p:sp>
    </p:spTree>
    <p:extLst>
      <p:ext uri="{BB962C8B-B14F-4D97-AF65-F5344CB8AC3E}">
        <p14:creationId xmlns:p14="http://schemas.microsoft.com/office/powerpoint/2010/main" val="661775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D3363F6-790F-496C-BF54-991B100347F1}"/>
              </a:ext>
            </a:extLst>
          </p:cNvPr>
          <p:cNvSpPr>
            <a:spLocks noGrp="1"/>
          </p:cNvSpPr>
          <p:nvPr>
            <p:ph idx="1"/>
          </p:nvPr>
        </p:nvSpPr>
        <p:spPr>
          <a:xfrm>
            <a:off x="401053" y="1652337"/>
            <a:ext cx="8799094" cy="3862863"/>
          </a:xfrm>
        </p:spPr>
        <p:txBody>
          <a:bodyPr/>
          <a:lstStyle/>
          <a:p>
            <a:pPr>
              <a:lnSpc>
                <a:spcPct val="150000"/>
              </a:lnSpc>
            </a:pPr>
            <a:r>
              <a:rPr lang="sv-SE" dirty="0">
                <a:latin typeface="Trade Gothic LT Std" panose="00000500000000000000" pitchFamily="50" charset="0"/>
              </a:rPr>
              <a:t>Guidad tur där du är</a:t>
            </a:r>
          </a:p>
          <a:p>
            <a:pPr>
              <a:lnSpc>
                <a:spcPct val="150000"/>
              </a:lnSpc>
            </a:pPr>
            <a:r>
              <a:rPr lang="sv-SE" dirty="0">
                <a:latin typeface="Trade Gothic LT Std" panose="00000500000000000000" pitchFamily="50" charset="0"/>
              </a:rPr>
              <a:t>Hämta något rött och visa upp det</a:t>
            </a:r>
          </a:p>
          <a:p>
            <a:pPr>
              <a:lnSpc>
                <a:spcPct val="150000"/>
              </a:lnSpc>
            </a:pPr>
            <a:r>
              <a:rPr lang="sv-SE" dirty="0">
                <a:latin typeface="Trade Gothic LT Std" panose="00000500000000000000" pitchFamily="50" charset="0"/>
              </a:rPr>
              <a:t>Visa och förklara</a:t>
            </a:r>
          </a:p>
          <a:p>
            <a:pPr lvl="1">
              <a:lnSpc>
                <a:spcPct val="150000"/>
              </a:lnSpc>
            </a:pPr>
            <a:r>
              <a:rPr lang="sv-SE" dirty="0"/>
              <a:t>Be deltagarna ta en bild på något i deras vardag (arbetsplats, skor, måltid, en bild från när deltagaren var ung) och skicka den i förväg till dig. Visa bilderna samtidigt och turas om att gissa vems bild som tillhör vem. </a:t>
            </a:r>
          </a:p>
          <a:p>
            <a:pPr marL="0" indent="0">
              <a:lnSpc>
                <a:spcPct val="150000"/>
              </a:lnSpc>
              <a:buNone/>
            </a:pPr>
            <a:r>
              <a:rPr lang="sv-SE" dirty="0">
                <a:latin typeface="Trade Gothic LT Std" panose="00000500000000000000" pitchFamily="50" charset="0"/>
              </a:rPr>
              <a:t> </a:t>
            </a:r>
          </a:p>
          <a:p>
            <a:endParaRPr lang="sv-SE" dirty="0"/>
          </a:p>
        </p:txBody>
      </p:sp>
      <p:sp>
        <p:nvSpPr>
          <p:cNvPr id="3" name="Rubrik 2">
            <a:extLst>
              <a:ext uri="{FF2B5EF4-FFF2-40B4-BE49-F238E27FC236}">
                <a16:creationId xmlns:a16="http://schemas.microsoft.com/office/drawing/2014/main" id="{3B41DC6B-A11D-425A-A194-9624628B2934}"/>
              </a:ext>
            </a:extLst>
          </p:cNvPr>
          <p:cNvSpPr>
            <a:spLocks noGrp="1"/>
          </p:cNvSpPr>
          <p:nvPr>
            <p:ph type="title"/>
          </p:nvPr>
        </p:nvSpPr>
        <p:spPr>
          <a:xfrm>
            <a:off x="1173892" y="476250"/>
            <a:ext cx="7561591" cy="742950"/>
          </a:xfrm>
        </p:spPr>
        <p:txBody>
          <a:bodyPr/>
          <a:lstStyle/>
          <a:p>
            <a:r>
              <a:rPr lang="sv-SE" dirty="0"/>
              <a:t>Miniövningar</a:t>
            </a:r>
          </a:p>
        </p:txBody>
      </p:sp>
    </p:spTree>
    <p:extLst>
      <p:ext uri="{BB962C8B-B14F-4D97-AF65-F5344CB8AC3E}">
        <p14:creationId xmlns:p14="http://schemas.microsoft.com/office/powerpoint/2010/main" val="1650221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54BF894-21A1-4384-9B5D-1486921CDDD0}"/>
              </a:ext>
            </a:extLst>
          </p:cNvPr>
          <p:cNvSpPr>
            <a:spLocks noGrp="1"/>
          </p:cNvSpPr>
          <p:nvPr>
            <p:ph idx="1"/>
          </p:nvPr>
        </p:nvSpPr>
        <p:spPr>
          <a:xfrm>
            <a:off x="617621" y="1860884"/>
            <a:ext cx="9729537" cy="3654316"/>
          </a:xfrm>
        </p:spPr>
        <p:txBody>
          <a:bodyPr/>
          <a:lstStyle/>
          <a:p>
            <a:pPr lvl="1"/>
            <a:r>
              <a:rPr lang="sv-SE" dirty="0"/>
              <a:t>Lek som handledare själv i verktygen innan du kör en utbildning</a:t>
            </a:r>
          </a:p>
          <a:p>
            <a:pPr lvl="1"/>
            <a:r>
              <a:rPr lang="sv-SE" dirty="0"/>
              <a:t>Mejla ut instruktioner om de tekniska hjälpmedlen till alla deltagare innan utbildningen</a:t>
            </a:r>
          </a:p>
          <a:p>
            <a:pPr lvl="1"/>
            <a:r>
              <a:rPr lang="sv-SE" dirty="0"/>
              <a:t>Låt deltagarna få en test tid några dagar innan ni börjar utbildningen, då man loggar in och testar allt</a:t>
            </a:r>
          </a:p>
          <a:p>
            <a:pPr lvl="1"/>
            <a:r>
              <a:rPr lang="sv-SE" dirty="0"/>
              <a:t>Mejla ut en info med tips om hur man bäst deltar i en digital utbildning</a:t>
            </a:r>
          </a:p>
          <a:p>
            <a:pPr lvl="1"/>
            <a:r>
              <a:rPr lang="sv-SE" dirty="0"/>
              <a:t>Som handledare ring gärna runt till deltagarna och fråga upp</a:t>
            </a:r>
          </a:p>
          <a:p>
            <a:pPr lvl="1"/>
            <a:r>
              <a:rPr lang="sv-SE" dirty="0"/>
              <a:t>Dela gärna en presentationsfilm om dig själv till deltagarna</a:t>
            </a:r>
          </a:p>
          <a:p>
            <a:pPr lvl="1"/>
            <a:r>
              <a:rPr lang="sv-SE" dirty="0"/>
              <a:t>Ta paus ofta, kör inte 8 timmars utbildningsdagar</a:t>
            </a:r>
          </a:p>
          <a:p>
            <a:pPr lvl="1"/>
            <a:r>
              <a:rPr lang="sv-SE" dirty="0"/>
              <a:t>Sitt inte fast i en form utan laga efter läge</a:t>
            </a:r>
          </a:p>
          <a:p>
            <a:pPr lvl="1"/>
            <a:r>
              <a:rPr lang="sv-SE" dirty="0"/>
              <a:t>Var 2 handledare så en kan prata och den andra ser om någon räcker upp handel eller skriver något i kommentars fältet </a:t>
            </a:r>
          </a:p>
          <a:p>
            <a:pPr lvl="1"/>
            <a:endParaRPr lang="sv-SE" dirty="0"/>
          </a:p>
          <a:p>
            <a:pPr lvl="1"/>
            <a:endParaRPr lang="sv-SE" dirty="0"/>
          </a:p>
        </p:txBody>
      </p:sp>
      <p:sp>
        <p:nvSpPr>
          <p:cNvPr id="3" name="Rubrik 2">
            <a:extLst>
              <a:ext uri="{FF2B5EF4-FFF2-40B4-BE49-F238E27FC236}">
                <a16:creationId xmlns:a16="http://schemas.microsoft.com/office/drawing/2014/main" id="{BE7C8F7C-EA88-4021-B8C8-55AC1EEA5047}"/>
              </a:ext>
            </a:extLst>
          </p:cNvPr>
          <p:cNvSpPr>
            <a:spLocks noGrp="1"/>
          </p:cNvSpPr>
          <p:nvPr>
            <p:ph type="title"/>
          </p:nvPr>
        </p:nvSpPr>
        <p:spPr>
          <a:xfrm>
            <a:off x="1173892" y="476250"/>
            <a:ext cx="7561591" cy="866550"/>
          </a:xfrm>
        </p:spPr>
        <p:txBody>
          <a:bodyPr/>
          <a:lstStyle/>
          <a:p>
            <a:r>
              <a:rPr lang="sv-SE" dirty="0"/>
              <a:t>Praktiskt</a:t>
            </a:r>
          </a:p>
        </p:txBody>
      </p:sp>
    </p:spTree>
    <p:extLst>
      <p:ext uri="{BB962C8B-B14F-4D97-AF65-F5344CB8AC3E}">
        <p14:creationId xmlns:p14="http://schemas.microsoft.com/office/powerpoint/2010/main" val="29137383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Socialdemokraterna">
  <a:themeElements>
    <a:clrScheme name="Socialdemokraterna ny">
      <a:dk1>
        <a:srgbClr val="000000"/>
      </a:dk1>
      <a:lt1>
        <a:srgbClr val="FFFFFF"/>
      </a:lt1>
      <a:dk2>
        <a:srgbClr val="9C9E9F"/>
      </a:dk2>
      <a:lt2>
        <a:srgbClr val="DDDDDD"/>
      </a:lt2>
      <a:accent1>
        <a:srgbClr val="B40D1E"/>
      </a:accent1>
      <a:accent2>
        <a:srgbClr val="ED1B34"/>
      </a:accent2>
      <a:accent3>
        <a:srgbClr val="FFDCD6"/>
      </a:accent3>
      <a:accent4>
        <a:srgbClr val="000000"/>
      </a:accent4>
      <a:accent5>
        <a:srgbClr val="7F7F7F"/>
      </a:accent5>
      <a:accent6>
        <a:srgbClr val="A5A5A5"/>
      </a:accent6>
      <a:hlink>
        <a:srgbClr val="292929"/>
      </a:hlink>
      <a:folHlink>
        <a:srgbClr val="4D4D4D"/>
      </a:folHlink>
    </a:clrScheme>
    <a:fontScheme name="Socialdemokraterna">
      <a:majorFont>
        <a:latin typeface="Kapra Neue Custom"/>
        <a:ea typeface=""/>
        <a:cs typeface=""/>
      </a:majorFont>
      <a:minorFont>
        <a:latin typeface="Avenir LT Pro 65 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spcBef>
            <a:spcPts val="600"/>
          </a:spcBef>
          <a:spcAft>
            <a:spcPts val="300"/>
          </a:spcAft>
          <a:defRPr sz="2400" dirty="0" err="1" smtClean="0">
            <a:latin typeface="+mn-lt"/>
          </a:defRPr>
        </a:defPPr>
      </a:lstStyle>
    </a:txDef>
  </a:objectDefaults>
  <a:extraClrSchemeLst/>
  <a:extLst>
    <a:ext uri="{05A4C25C-085E-4340-85A3-A5531E510DB2}">
      <thm15:themeFamily xmlns:thm15="http://schemas.microsoft.com/office/thememl/2012/main" name="PPT S wide.pptx" id="{D309139B-C5CA-4961-B7D2-2E471F08073A}" vid="{C9A81B95-742E-464F-8A95-CCB3CFD03F3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S wide (4)</Template>
  <TotalTime>490</TotalTime>
  <Words>754</Words>
  <Application>Microsoft Macintosh PowerPoint</Application>
  <PresentationFormat>Bredbild</PresentationFormat>
  <Paragraphs>83</Paragraphs>
  <Slides>11</Slides>
  <Notes>7</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11</vt:i4>
      </vt:variant>
    </vt:vector>
  </HeadingPairs>
  <TitlesOfParts>
    <vt:vector size="19" baseType="lpstr">
      <vt:lpstr>Arial</vt:lpstr>
      <vt:lpstr>Avenir LT Pro 65 Medium</vt:lpstr>
      <vt:lpstr>Calibri</vt:lpstr>
      <vt:lpstr>Garamond</vt:lpstr>
      <vt:lpstr>Kapra Neue Custom</vt:lpstr>
      <vt:lpstr>Symbol</vt:lpstr>
      <vt:lpstr>Trade Gothic LT Std</vt:lpstr>
      <vt:lpstr>Socialdemokraterna</vt:lpstr>
      <vt:lpstr>Hur gör man digitala studier mer pedagogiska?     Viskadalen 201017  </vt:lpstr>
      <vt:lpstr>     Använd så många sinnen som möjligt </vt:lpstr>
      <vt:lpstr>Jamboard  </vt:lpstr>
      <vt:lpstr>Lära känna varandra övningar </vt:lpstr>
      <vt:lpstr>Läs innan/Flippat klassrum</vt:lpstr>
      <vt:lpstr>Fish bowl - argumentation</vt:lpstr>
      <vt:lpstr>Värderingsövning - Heta stolen </vt:lpstr>
      <vt:lpstr>Miniövningar</vt:lpstr>
      <vt:lpstr>Praktiskt</vt:lpstr>
      <vt:lpstr>Kontakt</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Carina Oskarsson</dc:creator>
  <cp:lastModifiedBy>sofia Bohlin</cp:lastModifiedBy>
  <cp:revision>33</cp:revision>
  <dcterms:created xsi:type="dcterms:W3CDTF">2020-09-10T07:35:17Z</dcterms:created>
  <dcterms:modified xsi:type="dcterms:W3CDTF">2020-10-19T07:18:24Z</dcterms:modified>
</cp:coreProperties>
</file>